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</p:sldMasterIdLst>
  <p:notesMasterIdLst>
    <p:notesMasterId r:id="rId34"/>
  </p:notesMasterIdLst>
  <p:handoutMasterIdLst>
    <p:handoutMasterId r:id="rId35"/>
  </p:handoutMasterIdLst>
  <p:sldIdLst>
    <p:sldId id="290" r:id="rId2"/>
    <p:sldId id="257" r:id="rId3"/>
    <p:sldId id="289" r:id="rId4"/>
    <p:sldId id="258" r:id="rId5"/>
    <p:sldId id="284" r:id="rId6"/>
    <p:sldId id="259" r:id="rId7"/>
    <p:sldId id="260" r:id="rId8"/>
    <p:sldId id="282" r:id="rId9"/>
    <p:sldId id="262" r:id="rId10"/>
    <p:sldId id="261" r:id="rId11"/>
    <p:sldId id="263" r:id="rId12"/>
    <p:sldId id="264" r:id="rId13"/>
    <p:sldId id="265" r:id="rId14"/>
    <p:sldId id="266" r:id="rId15"/>
    <p:sldId id="267" r:id="rId16"/>
    <p:sldId id="285" r:id="rId17"/>
    <p:sldId id="268" r:id="rId18"/>
    <p:sldId id="269" r:id="rId19"/>
    <p:sldId id="279" r:id="rId20"/>
    <p:sldId id="288" r:id="rId21"/>
    <p:sldId id="270" r:id="rId22"/>
    <p:sldId id="278" r:id="rId23"/>
    <p:sldId id="271" r:id="rId24"/>
    <p:sldId id="272" r:id="rId25"/>
    <p:sldId id="273" r:id="rId26"/>
    <p:sldId id="274" r:id="rId27"/>
    <p:sldId id="280" r:id="rId28"/>
    <p:sldId id="291" r:id="rId29"/>
    <p:sldId id="292" r:id="rId30"/>
    <p:sldId id="281" r:id="rId31"/>
    <p:sldId id="286" r:id="rId32"/>
    <p:sldId id="293" r:id="rId33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Exo 2" pitchFamily="2" charset="77"/>
      <p:regular r:id="rId40"/>
      <p:bold r:id="rId41"/>
      <p:italic r:id="rId42"/>
      <p:boldItalic r:id="rId43"/>
    </p:embeddedFont>
    <p:embeddedFont>
      <p:font typeface="Ink Free" panose="03080402000500000000" pitchFamily="66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el Pescador" initials="" lastIdx="2" clrIdx="0"/>
  <p:cmAuthor id="1" name="Ibrar Ahmed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E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34"/>
    <p:restoredTop sz="94694"/>
  </p:normalViewPr>
  <p:slideViewPr>
    <p:cSldViewPr snapToGrid="0" showGuides="1">
      <p:cViewPr varScale="1">
        <p:scale>
          <a:sx n="100" d="100"/>
          <a:sy n="100" d="100"/>
        </p:scale>
        <p:origin x="176" y="6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8" d="100"/>
          <a:sy n="108" d="100"/>
        </p:scale>
        <p:origin x="320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Index Sizes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B-Tree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CD-5240-96A5-40AF9E8E48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Hash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48128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CD-5240-96A5-40AF9E8E489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BRIN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CD-5240-96A5-40AF9E8E48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100"/>
        <c:axId val="964910671"/>
        <c:axId val="550945999"/>
      </c:barChart>
      <c:catAx>
        <c:axId val="964910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550945999"/>
        <c:crosses val="autoZero"/>
        <c:auto val="1"/>
        <c:lblAlgn val="ctr"/>
        <c:lblOffset val="100"/>
        <c:noMultiLvlLbl val="0"/>
      </c:catAx>
      <c:valAx>
        <c:axId val="55094599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964910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5BD6C3-23A5-F34F-B5C5-2C2815504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1327C-328B-8E41-946C-D46DA496AF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05700-1A07-5842-B85D-D89BC2530A17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0FA94-B595-8F4C-8F90-367FDA4BC5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878FA-1EF6-D247-AF61-C21E5E0AF2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02160-FE57-534E-AAAE-D16CA0D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34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75B9-DC01-304A-9418-33C84E8F46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32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177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4757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899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224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680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0469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943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197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0832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4567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849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5926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CD2B76-4E02-1C44-86E9-153DABD6611C}"/>
              </a:ext>
            </a:extLst>
          </p:cNvPr>
          <p:cNvSpPr/>
          <p:nvPr userDrawn="1"/>
        </p:nvSpPr>
        <p:spPr>
          <a:xfrm>
            <a:off x="0" y="762000"/>
            <a:ext cx="12192000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FF80F2-7CBA-5844-AC57-D43E2A66E362}"/>
              </a:ext>
            </a:extLst>
          </p:cNvPr>
          <p:cNvSpPr/>
          <p:nvPr userDrawn="1"/>
        </p:nvSpPr>
        <p:spPr>
          <a:xfrm>
            <a:off x="0" y="1087826"/>
            <a:ext cx="8261498" cy="4614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7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51C2-50EE-6D4A-A6EB-BDA69BC7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939" y="1087826"/>
            <a:ext cx="7490792" cy="2422137"/>
          </a:xfrm>
          <a:prstGeom prst="rect">
            <a:avLst/>
          </a:prstGeom>
        </p:spPr>
        <p:txBody>
          <a:bodyPr anchor="b"/>
          <a:lstStyle>
            <a:lvl1pPr algn="r">
              <a:defRPr sz="3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D6EC4-3401-BF4F-A799-AEAFDDF97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939" y="3578088"/>
            <a:ext cx="7490792" cy="1679713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410E80-8FF3-934A-8462-B4DBC9CE3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A0CE793-8772-D747-9C07-065692AD3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traight Connector 12">
            <a:extLst>
              <a:ext uri="{FF2B5EF4-FFF2-40B4-BE49-F238E27FC236}">
                <a16:creationId xmlns:a16="http://schemas.microsoft.com/office/drawing/2014/main" id="{FFB1E2D6-DE30-EF49-88FE-3CAEE9DCE2AF}"/>
              </a:ext>
            </a:extLst>
          </p:cNvPr>
          <p:cNvSpPr/>
          <p:nvPr userDrawn="1"/>
        </p:nvSpPr>
        <p:spPr>
          <a:xfrm flipH="1">
            <a:off x="390939" y="3509962"/>
            <a:ext cx="7490792" cy="1"/>
          </a:xfrm>
          <a:prstGeom prst="line">
            <a:avLst/>
          </a:prstGeom>
          <a:ln w="25400">
            <a:solidFill>
              <a:srgbClr val="262F63"/>
            </a:solidFill>
            <a:prstDash val="dash"/>
            <a:miter/>
          </a:ln>
        </p:spPr>
        <p:txBody>
          <a:bodyPr lIns="22859" tIns="22859" rIns="22859" bIns="22859"/>
          <a:lstStyle/>
          <a:p>
            <a:endParaRPr sz="700"/>
          </a:p>
        </p:txBody>
      </p:sp>
    </p:spTree>
    <p:extLst>
      <p:ext uri="{BB962C8B-B14F-4D97-AF65-F5344CB8AC3E}">
        <p14:creationId xmlns:p14="http://schemas.microsoft.com/office/powerpoint/2010/main" val="1832909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483" y="29275"/>
            <a:ext cx="11997731" cy="540000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ángulo 8">
            <a:extLst>
              <a:ext uri="{FF2B5EF4-FFF2-40B4-BE49-F238E27FC236}">
                <a16:creationId xmlns:a16="http://schemas.microsoft.com/office/drawing/2014/main" id="{217A176C-B46C-7447-9343-35DE9C3DC97B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FE8534"/>
              </a:gs>
            </a:gsLst>
            <a:lin ang="0" scaled="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233533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80000" y="45720"/>
            <a:ext cx="11880000" cy="4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  <a:defRPr sz="2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80000" y="728527"/>
            <a:ext cx="11880000" cy="5319473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80000" y="6228000"/>
            <a:ext cx="27988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" name="Rectángulo 8">
            <a:extLst>
              <a:ext uri="{FF2B5EF4-FFF2-40B4-BE49-F238E27FC236}">
                <a16:creationId xmlns:a16="http://schemas.microsoft.com/office/drawing/2014/main" id="{2A9F0C56-9939-3E40-B392-E42D4D7A40E7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FE8534"/>
              </a:gs>
            </a:gsLst>
            <a:lin ang="0" scaled="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4020977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942E-5AD1-B442-B2CA-458D39F00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9979F3-24C6-1846-AE61-50623EAB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C474EE9-4570-5B44-9838-870B8A2BE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171A808-B5E1-EF4F-9B73-F5BDB1B99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AF4ADD92-C861-2146-BAEB-379963847377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FE8534"/>
              </a:gs>
            </a:gsLst>
            <a:lin ang="0" scaled="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2340119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895CE8-7C11-F74B-A5B9-8111C0750888}"/>
              </a:ext>
            </a:extLst>
          </p:cNvPr>
          <p:cNvSpPr/>
          <p:nvPr userDrawn="1"/>
        </p:nvSpPr>
        <p:spPr>
          <a:xfrm>
            <a:off x="0" y="762000"/>
            <a:ext cx="12192000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ángulo 22">
            <a:extLst>
              <a:ext uri="{FF2B5EF4-FFF2-40B4-BE49-F238E27FC236}">
                <a16:creationId xmlns:a16="http://schemas.microsoft.com/office/drawing/2014/main" id="{3F423F5A-58F9-9C45-9E09-ECC16D04C372}"/>
              </a:ext>
            </a:extLst>
          </p:cNvPr>
          <p:cNvSpPr/>
          <p:nvPr userDrawn="1"/>
        </p:nvSpPr>
        <p:spPr>
          <a:xfrm>
            <a:off x="-3719" y="1857803"/>
            <a:ext cx="12199438" cy="31423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>
              <a:defRPr>
                <a:solidFill>
                  <a:srgbClr val="F5F3E7"/>
                </a:solidFill>
                <a:latin typeface="Exo 2"/>
                <a:ea typeface="Exo 2"/>
                <a:cs typeface="Exo 2"/>
                <a:sym typeface="Exo 2"/>
              </a:defRPr>
            </a:pPr>
            <a:endParaRPr sz="7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traight Connector 12">
            <a:extLst>
              <a:ext uri="{FF2B5EF4-FFF2-40B4-BE49-F238E27FC236}">
                <a16:creationId xmlns:a16="http://schemas.microsoft.com/office/drawing/2014/main" id="{835FCBAC-323E-934F-AB3C-79FC1D7CFB29}"/>
              </a:ext>
            </a:extLst>
          </p:cNvPr>
          <p:cNvSpPr/>
          <p:nvPr userDrawn="1"/>
        </p:nvSpPr>
        <p:spPr>
          <a:xfrm flipH="1" flipV="1">
            <a:off x="934720" y="3811786"/>
            <a:ext cx="10342883" cy="1"/>
          </a:xfrm>
          <a:prstGeom prst="line">
            <a:avLst/>
          </a:prstGeom>
          <a:ln w="25400">
            <a:solidFill>
              <a:srgbClr val="262F63"/>
            </a:solidFill>
            <a:prstDash val="dash"/>
            <a:miter/>
          </a:ln>
        </p:spPr>
        <p:txBody>
          <a:bodyPr lIns="22859" tIns="22859" rIns="22859" bIns="22859"/>
          <a:lstStyle/>
          <a:p>
            <a:endParaRPr sz="7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ABD37-19BD-3244-B7C3-23D2A8C40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24367"/>
            <a:ext cx="10515600" cy="1500188"/>
          </a:xfrm>
          <a:prstGeom prst="rect">
            <a:avLst/>
          </a:prstGeom>
        </p:spPr>
        <p:txBody>
          <a:bodyPr anchor="b"/>
          <a:lstStyle>
            <a:lvl1pPr algn="r">
              <a:defRPr sz="3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AC0BF-645B-5940-84E8-608A635F1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51542"/>
            <a:ext cx="10515600" cy="1500188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1617F8-A938-D54B-B5A9-304E16C4F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E23E91E-FBFA-024E-8A75-73C5B823E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04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239E7-B9F8-F246-A0E4-1B93C709C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" y="110793"/>
            <a:ext cx="12017829" cy="3159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EE001-ADC2-D540-A096-2D5950770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19700" cy="435133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663B0-B43A-ED43-A85D-45BAAA845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00" y="1825625"/>
            <a:ext cx="5219700" cy="435133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E8B3CCC-E2D0-FF48-B7AB-6F666ECC2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04539AD-C874-5E4A-847B-B3DDAF64D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48C2B213-A3F6-C04A-9986-389FA48B96F4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FE8534"/>
              </a:gs>
            </a:gsLst>
            <a:lin ang="0" scaled="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364582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239E7-B9F8-F246-A0E4-1B93C709C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0" y="157957"/>
            <a:ext cx="11963400" cy="3159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EE001-ADC2-D540-A096-2D5950770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19700" cy="435133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6F55129-3A1B-D44B-9F6D-0A6EF5AA5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FF5EB14-8D0C-914C-8B11-7B419FA78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925BD281-E48D-814A-9AD7-54E4CC4FA635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FE8534"/>
              </a:gs>
            </a:gsLst>
            <a:lin ang="0" scaled="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17593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C001-C94B-2342-918E-FBBB4311D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29DC9C7-6458-984D-8A54-9FE859C80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5145D2-37ED-3744-AA31-24020D27C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4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92B4667-938A-1648-8DF0-DA9B9C103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2AEDCA4-1EC6-C74E-BA02-1925DB375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ángulo 8">
            <a:extLst>
              <a:ext uri="{FF2B5EF4-FFF2-40B4-BE49-F238E27FC236}">
                <a16:creationId xmlns:a16="http://schemas.microsoft.com/office/drawing/2014/main" id="{F74CE627-88E6-DB4D-8540-08511B7CCD6A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FE8534"/>
              </a:gs>
            </a:gsLst>
            <a:lin ang="0" scaled="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88028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2000"/>
            <a:ext cx="12192000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9616" y="1298448"/>
            <a:ext cx="9932769" cy="41696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87126A-0E93-7E47-B2F5-B81CC6D77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3820" y="6258444"/>
            <a:ext cx="1844361" cy="43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5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69220"/>
            <a:ext cx="5168900" cy="3341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2000" b="1" i="0" baseline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1350" y="286591"/>
            <a:ext cx="11156950" cy="1649412"/>
          </a:xfrm>
        </p:spPr>
        <p:txBody>
          <a:bodyPr anchor="b">
            <a:normAutofit/>
          </a:bodyPr>
          <a:lstStyle>
            <a:lvl1pPr algn="l"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Keep Titles Short and Simple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350" y="1948431"/>
            <a:ext cx="11156950" cy="114873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Fitting subtitles on one line is preferable as well.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41350" y="3684578"/>
            <a:ext cx="5168900" cy="107944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2000" b="0" i="0" baseline="0">
                <a:solidFill>
                  <a:schemeClr val="bg1"/>
                </a:solidFill>
                <a:latin typeface="+mn-lt"/>
                <a:ea typeface="Franklin Gothic Medium" charset="0"/>
                <a:cs typeface="Franklin Gothic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  <a:p>
            <a:pPr lvl="0"/>
            <a:r>
              <a:rPr lang="en-US" dirty="0"/>
              <a:t>Event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631DB8-FF2F-BA4C-939E-60FD996052F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© 2019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C102B-99E7-B14F-BB60-3630DADFE0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02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65844-E3C6-DF43-A4BD-FDC9BCC36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08" y="695898"/>
            <a:ext cx="11846763" cy="548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98079F3-8070-794D-8162-EDE7EDA6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59152"/>
            <a:ext cx="11846761" cy="473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BE8CDF2-8057-DC4D-A8E5-D5B16100A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0CFF9C3-F8C9-7C47-A55E-A6B0DA748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DAF3BB-D022-AC47-BD7A-0AB9753616E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968" y="6356350"/>
            <a:ext cx="155341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9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indexes-types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lf-balancing_binary_search_tre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indexes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sql-create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27C2F8-03AB-F843-BD51-105BC78ECB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Ibrar Ahmed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Deep Dive Into PostgreSQL Indexes</a:t>
            </a:r>
            <a:endParaRPr lang="en-US" sz="4200" dirty="0">
              <a:solidFill>
                <a:schemeClr val="accent1"/>
              </a:solidFill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97"/>
            </a:pPr>
            <a:r>
              <a:rPr lang="en-US" dirty="0">
                <a:solidFill>
                  <a:schemeClr val="accent1"/>
                </a:solidFill>
              </a:rPr>
              <a:t>Learn PostgreSQL index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63B11-BDF5-8D47-9FAA-1A2AEFB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Database Architect -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Percona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LLC</a:t>
            </a:r>
          </a:p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 – 02, 2020 </a:t>
            </a:r>
          </a:p>
          <a:p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193142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80000" y="3721101"/>
            <a:ext cx="11880000" cy="23106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CONCURRENTLY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BTREE(id);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23025.372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(00:23.025)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141" name="Google Shape;141;p15"/>
          <p:cNvSpPr/>
          <p:nvPr/>
        </p:nvSpPr>
        <p:spPr>
          <a:xfrm>
            <a:off x="180000" y="1494543"/>
            <a:ext cx="11880000" cy="16423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BTREE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12303.172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(00:12.303)</a:t>
            </a: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156000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Creating Index 2/2</a:t>
            </a:r>
            <a:endParaRPr b="0" i="1"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79999" y="90000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+mj-lt"/>
                <a:ea typeface="Exo 2"/>
                <a:cs typeface="Exo 2"/>
                <a:sym typeface="Exo 2"/>
              </a:rPr>
              <a:t>PostgreSQL locks the table when creating index</a:t>
            </a:r>
            <a:endParaRPr dirty="0">
              <a:latin typeface="+mj-lt"/>
            </a:endParaRP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722A7F92-4BE3-774D-8AE5-AB84700EE5CE}"/>
              </a:ext>
            </a:extLst>
          </p:cNvPr>
          <p:cNvSpPr txBox="1"/>
          <p:nvPr/>
        </p:nvSpPr>
        <p:spPr>
          <a:xfrm>
            <a:off x="180000" y="3239184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/>
              <a:t>CONCURRENTLY option creates the index without locking the table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180000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Expression Index 1/2</a:t>
            </a:r>
            <a:endParaRPr b="0" dirty="0"/>
          </a:p>
        </p:txBody>
      </p:sp>
      <p:sp>
        <p:nvSpPr>
          <p:cNvPr id="170" name="Google Shape;170;p17"/>
          <p:cNvSpPr txBox="1"/>
          <p:nvPr/>
        </p:nvSpPr>
        <p:spPr>
          <a:xfrm>
            <a:off x="180000" y="2886718"/>
            <a:ext cx="11880000" cy="442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idx_exp ON bar (lower(name));</a:t>
            </a:r>
            <a:endParaRPr dirty="0"/>
          </a:p>
        </p:txBody>
      </p:sp>
      <p:sp>
        <p:nvSpPr>
          <p:cNvPr id="171" name="Google Shape;171;p17"/>
          <p:cNvSpPr txBox="1"/>
          <p:nvPr/>
        </p:nvSpPr>
        <p:spPr>
          <a:xfrm>
            <a:off x="180000" y="900000"/>
            <a:ext cx="11880000" cy="18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 SELECT * FROM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lower(name)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QUERY PLAN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Seq Scan on bar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213694.00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rows=50000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(lower((name)::text) ~~ 'Text1'::text)</a:t>
            </a:r>
            <a:endParaRPr dirty="0"/>
          </a:p>
        </p:txBody>
      </p:sp>
      <p:sp>
        <p:nvSpPr>
          <p:cNvPr id="172" name="Google Shape;172;p17"/>
          <p:cNvSpPr txBox="1"/>
          <p:nvPr/>
        </p:nvSpPr>
        <p:spPr>
          <a:xfrm>
            <a:off x="180000" y="3474708"/>
            <a:ext cx="11880000" cy="25412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lower(name)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  QUERY PLAN       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  (cost=1159.93..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64658.02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rows=50000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(lower((name)::text) ~~ 'Text1'::text)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600" b="0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idx_exp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(cost=0.00..1147.43 rows=50000 width=0)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(lower((name)::text) = 'Text1'::text)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/>
              <a:t>Expression Index 2/2</a:t>
            </a:r>
            <a:endParaRPr b="0"/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1"/>
          </p:nvPr>
        </p:nvSpPr>
        <p:spPr>
          <a:xfrm>
            <a:off x="180000" y="3505428"/>
            <a:ext cx="11880000" cy="25413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      QUERY PLAN                                     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on bar  (cost=62449.77..184477.10 rows=3333333 width=40)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Recheck Cond: ((dt + '2 days'::interval) &lt; now())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-&gt;  Bitmap Index Scan on </a:t>
            </a:r>
            <a:r>
              <a:rPr lang="en-US" sz="1600" b="0" dirty="0" err="1"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 (cost=0.00..61616.43 rows=3333333 width=0)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      Index Cond: ((dt + '2 days'::interval) &lt; now())</a:t>
            </a:r>
            <a:endParaRPr b="0" dirty="0"/>
          </a:p>
        </p:txBody>
      </p:sp>
      <p:sp>
        <p:nvSpPr>
          <p:cNvPr id="180" name="Google Shape;180;p18"/>
          <p:cNvSpPr txBox="1"/>
          <p:nvPr/>
        </p:nvSpPr>
        <p:spPr>
          <a:xfrm>
            <a:off x="180000" y="2882618"/>
            <a:ext cx="11880000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81" name="Google Shape;181;p18"/>
          <p:cNvSpPr txBox="1"/>
          <p:nvPr/>
        </p:nvSpPr>
        <p:spPr>
          <a:xfrm>
            <a:off x="180000" y="900000"/>
            <a:ext cx="11880000" cy="1841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          QUERY PLAN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Seq Scan on bar  (cost=0.00..238694.00 rows=3333333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((dt + '2 days'::interval) &lt; now())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188815" y="-27507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Partial Index</a:t>
            </a:r>
            <a:endParaRPr b="0" dirty="0"/>
          </a:p>
        </p:txBody>
      </p:sp>
      <p:sp>
        <p:nvSpPr>
          <p:cNvPr id="187" name="Google Shape;187;p19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13</a:t>
            </a:fld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6094800" y="1080000"/>
            <a:ext cx="5760000" cy="5040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6094800" y="1176950"/>
            <a:ext cx="5760000" cy="48418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idx_part ON bar(id) where id &lt; 1000;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  &lt; 1000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'text1000’;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QUERY PLAN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Bitmap Heap Scan on bar  (cost=199.44..113893.44 rows=16667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((name)::text ~~ 'text1000'::text)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Bitmap Index Scan on idx_part  (cost=0.00..195.28 rows=3333333 width=0)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pg_size_pretty(pg_total_relation_size('idx_part'));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pg_size_pretty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 240 kB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dirty="0"/>
          </a:p>
        </p:txBody>
      </p:sp>
      <p:sp>
        <p:nvSpPr>
          <p:cNvPr id="190" name="Google Shape;190;p19"/>
          <p:cNvSpPr txBox="1"/>
          <p:nvPr/>
        </p:nvSpPr>
        <p:spPr>
          <a:xfrm>
            <a:off x="291800" y="1176950"/>
            <a:ext cx="5612924" cy="48418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idx_full ON bar(id);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0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WHERE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  &lt; 1000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'text1000’;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QUERY PLAN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Bitmap Heap Scan on bar  (cost=61568.60..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175262.59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rows=16667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((name)::text ~~ 'text1000'::text)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Bitmap Index Scan on idx_full  (cost=0.00..61564.43 rows=3333333 width=0)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pg_size_pretty(pg_total_relation_size('idx_</a:t>
            </a:r>
            <a:r>
              <a:rPr lang="en-US" sz="1200" dirty="0">
                <a:solidFill>
                  <a:srgbClr val="FF0000"/>
                </a:solidFill>
                <a:sym typeface="Courier New"/>
              </a:rPr>
              <a:t>full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'));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pg_size_pretty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 214 MB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dirty="0"/>
          </a:p>
        </p:txBody>
      </p:sp>
      <p:sp>
        <p:nvSpPr>
          <p:cNvPr id="191" name="Google Shape;191;p19"/>
          <p:cNvSpPr/>
          <p:nvPr/>
        </p:nvSpPr>
        <p:spPr>
          <a:xfrm>
            <a:off x="337200" y="5425015"/>
            <a:ext cx="6869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6128815" y="5421547"/>
            <a:ext cx="650242" cy="25950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1069528" y="5528847"/>
            <a:ext cx="2248575" cy="2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Look at the size of the 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6969133" y="5377019"/>
            <a:ext cx="2248575" cy="46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 create full index if we don’t need that.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291809" y="777756"/>
            <a:ext cx="5649601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Index</a:t>
            </a:r>
            <a:endParaRPr dirty="0"/>
          </a:p>
        </p:txBody>
      </p:sp>
      <p:sp>
        <p:nvSpPr>
          <p:cNvPr id="196" name="Google Shape;196;p19"/>
          <p:cNvSpPr txBox="1"/>
          <p:nvPr/>
        </p:nvSpPr>
        <p:spPr>
          <a:xfrm>
            <a:off x="6094800" y="798658"/>
            <a:ext cx="5706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Partial Index</a:t>
            </a:r>
            <a:endParaRPr dirty="0"/>
          </a:p>
        </p:txBody>
      </p:sp>
      <p:sp>
        <p:nvSpPr>
          <p:cNvPr id="197" name="Google Shape;197;p19"/>
          <p:cNvSpPr/>
          <p:nvPr/>
        </p:nvSpPr>
        <p:spPr>
          <a:xfrm>
            <a:off x="9026439" y="1278713"/>
            <a:ext cx="9917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8947800" y="1648096"/>
            <a:ext cx="1884098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Index where id &lt; 1000 only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4250349" y="3381651"/>
            <a:ext cx="3770907" cy="413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chemeClr val="tx1"/>
                </a:solidFill>
              </a:rPr>
              <a:t>Q: What will happen when we query where id &gt;1000?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4266054" y="3837942"/>
            <a:ext cx="3755201" cy="3377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chemeClr val="tx1"/>
                </a:solidFill>
              </a:rPr>
              <a:t>A: Answer is simple, this index won’t selected.</a:t>
            </a:r>
            <a:endParaRPr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2" grpId="0" animBg="1"/>
      <p:bldP spid="193" grpId="0"/>
      <p:bldP spid="194" grpId="0"/>
      <p:bldP spid="197" grpId="0" animBg="1"/>
      <p:bldP spid="198" grpId="0"/>
      <p:bldP spid="199" grpId="0" animBg="1"/>
      <p:bldP spid="20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31850" y="971817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latin typeface="Arial"/>
                <a:ea typeface="Arial"/>
                <a:cs typeface="Arial"/>
                <a:sym typeface="Arial"/>
              </a:rPr>
              <a:t>Index Types</a:t>
            </a:r>
            <a:endParaRPr sz="4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https://www.postgresql.org/docs/current/indexes-types.html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56000" y="22603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B-Tree Index 1/2</a:t>
            </a:r>
            <a:endParaRPr b="0" dirty="0"/>
          </a:p>
        </p:txBody>
      </p:sp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11709004" y="6267750"/>
            <a:ext cx="3108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15</a:t>
            </a:fld>
            <a:endParaRPr/>
          </a:p>
        </p:txBody>
      </p:sp>
      <p:sp>
        <p:nvSpPr>
          <p:cNvPr id="214" name="Google Shape;214;p21"/>
          <p:cNvSpPr txBox="1"/>
          <p:nvPr/>
        </p:nvSpPr>
        <p:spPr>
          <a:xfrm>
            <a:off x="172104" y="2440576"/>
            <a:ext cx="11880000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idx</a:t>
            </a:r>
            <a:r>
              <a:rPr lang="en-US" sz="1600" b="1" i="1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foo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dirty="0"/>
          </a:p>
        </p:txBody>
      </p:sp>
      <p:sp>
        <p:nvSpPr>
          <p:cNvPr id="215" name="Google Shape;215;p21"/>
          <p:cNvSpPr txBox="1"/>
          <p:nvPr/>
        </p:nvSpPr>
        <p:spPr>
          <a:xfrm>
            <a:off x="180000" y="742603"/>
            <a:ext cx="11880000" cy="1597349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What is a B-Tree index?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Supported Operators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equal to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Equal      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equal to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dirty="0"/>
          </a:p>
        </p:txBody>
      </p:sp>
      <p:sp>
        <p:nvSpPr>
          <p:cNvPr id="216" name="Google Shape;216;p21"/>
          <p:cNvSpPr txBox="1"/>
          <p:nvPr/>
        </p:nvSpPr>
        <p:spPr>
          <a:xfrm>
            <a:off x="4686900" y="947421"/>
            <a:ext cx="7325100" cy="1368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Wikipedia: (</a:t>
            </a:r>
            <a:r>
              <a:rPr lang="en-US" sz="1800" b="0" i="0" u="sng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https://en.wikipedia.org/wiki/Self-balancing_binary_search_tree</a:t>
            </a: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r>
              <a:rPr lang="en-US" sz="1600" b="0" i="1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In computer science, a self-balancing (or height-balanced) binary search tree is any node-based binary search tree that automatically keeps its height small in the face of arbitrary item insertions and deletions.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172100" y="3064400"/>
            <a:ext cx="11880000" cy="297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postgres=#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foo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name = 'text%';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                                                QUERY PLAN                        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Index Scan using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idx_btree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on foo  (cost=0.43..8.45 rows=1 width=19) (actual time=0.015..0.015 rows=0 loops=1)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Index Cond: ((name)::text = 'text%'::text)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Planning Time: 0.105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Execution Time: 0.031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(4 rows)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39804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B-Tree Index 2/2</a:t>
            </a:r>
            <a:endParaRPr b="0" dirty="0"/>
          </a:p>
        </p:txBody>
      </p:sp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11709004" y="6267750"/>
            <a:ext cx="3108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16</a:t>
            </a:fld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6678592" y="900000"/>
            <a:ext cx="5373508" cy="51882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endParaRPr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8494BA-9697-694F-A9E4-680545ED4891}"/>
              </a:ext>
            </a:extLst>
          </p:cNvPr>
          <p:cNvGrpSpPr/>
          <p:nvPr/>
        </p:nvGrpSpPr>
        <p:grpSpPr>
          <a:xfrm>
            <a:off x="7826760" y="987400"/>
            <a:ext cx="3600000" cy="1080000"/>
            <a:chOff x="7190153" y="1080000"/>
            <a:chExt cx="3600000" cy="108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C9E06A-7F06-A04E-BF7F-BB0097273E70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4B0BE6-E371-CD41-9DB4-38AF02D66BA5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027AFB-062F-7E4B-B5C7-3F44C01CDD45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2AD582-AEEF-5B48-986F-7E939BF383D3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DBEDCD-DBAB-C244-8406-0B0D608DB953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700055-82FC-2040-8951-8477DA035BC8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092327-B898-B64A-905D-AF66195194CB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1B563-BE27-0E44-862A-3B74DFD637C7}"/>
              </a:ext>
            </a:extLst>
          </p:cNvPr>
          <p:cNvGrpSpPr/>
          <p:nvPr/>
        </p:nvGrpSpPr>
        <p:grpSpPr>
          <a:xfrm>
            <a:off x="7826760" y="2141583"/>
            <a:ext cx="3600000" cy="1080000"/>
            <a:chOff x="7190153" y="1080000"/>
            <a:chExt cx="3600000" cy="108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FA37AE-6190-7345-82AF-84E1D63F959C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640005-153D-6347-95BC-BC166F113C97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4C1048-9CA0-084B-81E0-22581A817FA2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3EE8B0-C124-C84F-8775-6F5BB7BA4665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B3B196-AB58-7E4F-9CA4-A309858A05F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8FC028F-07A2-DC4D-AD55-9216983E83FB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B109E29-906A-F34B-AF61-C9A00FDC2EA0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AB3C2-10C8-134D-A40A-A4F2C3151BF2}"/>
              </a:ext>
            </a:extLst>
          </p:cNvPr>
          <p:cNvGrpSpPr/>
          <p:nvPr/>
        </p:nvGrpSpPr>
        <p:grpSpPr>
          <a:xfrm>
            <a:off x="7826760" y="3272616"/>
            <a:ext cx="3600000" cy="1080000"/>
            <a:chOff x="7190153" y="1080000"/>
            <a:chExt cx="3600000" cy="10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14BDEA-663F-C042-926C-ECF13DF7E18D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FAA0CD-12CB-AA41-837B-F00B1F995273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E83C8B-D331-874F-AC10-95DE0D6BA53A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15BA5B-17A2-2740-AEC1-C3AD537D3CC2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A3451E-84D6-314D-A349-B6B42AD7864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4FB49D-0AF8-814C-BC6D-BEB4EB0D02C2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E54816-B0F3-EA4E-9451-792CE158F428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ED3E5AD-6F1E-3848-8AD9-FFD6892D26B5}"/>
              </a:ext>
            </a:extLst>
          </p:cNvPr>
          <p:cNvGrpSpPr/>
          <p:nvPr/>
        </p:nvGrpSpPr>
        <p:grpSpPr>
          <a:xfrm>
            <a:off x="7826760" y="4882055"/>
            <a:ext cx="3600000" cy="1080000"/>
            <a:chOff x="7190153" y="1080000"/>
            <a:chExt cx="3600000" cy="108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10450E-EB72-B342-8FE3-53BECE0AD9E7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EBFC6FD-F067-DA4F-B923-51EF3E049D8D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5FF5374-B60E-774C-AA26-861E831B93D1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54AE8B-24A4-0C4D-B962-98F995EB88C0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9398A0-EF0A-AE4E-9E75-9E6483B67E97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D31132-435F-E644-B182-5F026DA6EE85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0F4D94E-1B84-0845-A7B8-97F09B459F8C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EC1731-0C3B-B24C-97AE-D83B1B146536}"/>
              </a:ext>
            </a:extLst>
          </p:cNvPr>
          <p:cNvSpPr txBox="1"/>
          <p:nvPr/>
        </p:nvSpPr>
        <p:spPr>
          <a:xfrm>
            <a:off x="6808188" y="94536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0/N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230F1A-186D-F341-A329-650225F7C0DB}"/>
              </a:ext>
            </a:extLst>
          </p:cNvPr>
          <p:cNvSpPr txBox="1"/>
          <p:nvPr/>
        </p:nvSpPr>
        <p:spPr>
          <a:xfrm>
            <a:off x="6808188" y="216429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1/N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36694F-E447-7940-B198-23CA437D0F1A}"/>
              </a:ext>
            </a:extLst>
          </p:cNvPr>
          <p:cNvSpPr txBox="1"/>
          <p:nvPr/>
        </p:nvSpPr>
        <p:spPr>
          <a:xfrm>
            <a:off x="6808188" y="3261849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2/N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CEAD05-2E88-C243-90CC-DD43DFDEAF6C}"/>
              </a:ext>
            </a:extLst>
          </p:cNvPr>
          <p:cNvSpPr txBox="1"/>
          <p:nvPr/>
        </p:nvSpPr>
        <p:spPr>
          <a:xfrm>
            <a:off x="6808188" y="4875083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N/N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0C2D1-3723-C746-9729-ACC62CDF2A43}"/>
              </a:ext>
            </a:extLst>
          </p:cNvPr>
          <p:cNvSpPr txBox="1"/>
          <p:nvPr/>
        </p:nvSpPr>
        <p:spPr>
          <a:xfrm>
            <a:off x="9372931" y="95103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Tuple - 1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D273ED-8716-3345-8E94-1BE33755DE3B}"/>
              </a:ext>
            </a:extLst>
          </p:cNvPr>
          <p:cNvSpPr txBox="1"/>
          <p:nvPr/>
        </p:nvSpPr>
        <p:spPr>
          <a:xfrm>
            <a:off x="9372931" y="1291566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D6CD24-EBC4-0F48-84E2-80C6A0679B08}"/>
              </a:ext>
            </a:extLst>
          </p:cNvPr>
          <p:cNvSpPr txBox="1"/>
          <p:nvPr/>
        </p:nvSpPr>
        <p:spPr>
          <a:xfrm>
            <a:off x="9372931" y="1119979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18D62B-3AC1-7841-9B43-55B0FFFA7087}"/>
              </a:ext>
            </a:extLst>
          </p:cNvPr>
          <p:cNvSpPr txBox="1"/>
          <p:nvPr/>
        </p:nvSpPr>
        <p:spPr>
          <a:xfrm>
            <a:off x="9361808" y="210672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336C29-6241-B34E-A3BD-0D767F3489F9}"/>
              </a:ext>
            </a:extLst>
          </p:cNvPr>
          <p:cNvSpPr txBox="1"/>
          <p:nvPr/>
        </p:nvSpPr>
        <p:spPr>
          <a:xfrm>
            <a:off x="9361808" y="303879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631988-1C4E-BA46-BAA5-F80E437DFC43}"/>
              </a:ext>
            </a:extLst>
          </p:cNvPr>
          <p:cNvSpPr txBox="1"/>
          <p:nvPr/>
        </p:nvSpPr>
        <p:spPr>
          <a:xfrm>
            <a:off x="9361808" y="2447260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7B4D75-DAEF-5945-8818-F6A6FDE5929A}"/>
              </a:ext>
            </a:extLst>
          </p:cNvPr>
          <p:cNvSpPr txBox="1"/>
          <p:nvPr/>
        </p:nvSpPr>
        <p:spPr>
          <a:xfrm>
            <a:off x="9361808" y="227567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B8D61B-BDA6-7548-B8E1-C15F000EC739}"/>
              </a:ext>
            </a:extLst>
          </p:cNvPr>
          <p:cNvSpPr txBox="1"/>
          <p:nvPr/>
        </p:nvSpPr>
        <p:spPr>
          <a:xfrm>
            <a:off x="9361808" y="323147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4BEEEB-4E42-6D4B-8077-7DA679996399}"/>
              </a:ext>
            </a:extLst>
          </p:cNvPr>
          <p:cNvSpPr txBox="1"/>
          <p:nvPr/>
        </p:nvSpPr>
        <p:spPr>
          <a:xfrm>
            <a:off x="9361808" y="416354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07BDAC-343B-9545-BA75-19B4AB60C19D}"/>
              </a:ext>
            </a:extLst>
          </p:cNvPr>
          <p:cNvSpPr txBox="1"/>
          <p:nvPr/>
        </p:nvSpPr>
        <p:spPr>
          <a:xfrm>
            <a:off x="9361808" y="3572011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D17C52-A7EB-2743-8387-041FA77CDE1F}"/>
              </a:ext>
            </a:extLst>
          </p:cNvPr>
          <p:cNvSpPr txBox="1"/>
          <p:nvPr/>
        </p:nvSpPr>
        <p:spPr>
          <a:xfrm>
            <a:off x="9361808" y="3400424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Tuple - 2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D06AA5-932F-504B-8289-583C3457D834}"/>
              </a:ext>
            </a:extLst>
          </p:cNvPr>
          <p:cNvSpPr txBox="1"/>
          <p:nvPr/>
        </p:nvSpPr>
        <p:spPr>
          <a:xfrm>
            <a:off x="9361808" y="485717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CEE41E-0C95-7945-97C5-1BC5A1690ED7}"/>
              </a:ext>
            </a:extLst>
          </p:cNvPr>
          <p:cNvSpPr txBox="1"/>
          <p:nvPr/>
        </p:nvSpPr>
        <p:spPr>
          <a:xfrm>
            <a:off x="9361808" y="578924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3DB85-37BD-F14D-AC46-833E08E1C55D}"/>
              </a:ext>
            </a:extLst>
          </p:cNvPr>
          <p:cNvSpPr txBox="1"/>
          <p:nvPr/>
        </p:nvSpPr>
        <p:spPr>
          <a:xfrm>
            <a:off x="9361808" y="5197705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893F6A-E054-404F-B89B-6BE9614C64B8}"/>
              </a:ext>
            </a:extLst>
          </p:cNvPr>
          <p:cNvSpPr txBox="1"/>
          <p:nvPr/>
        </p:nvSpPr>
        <p:spPr>
          <a:xfrm>
            <a:off x="9361808" y="502611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C020B-18D5-AF4A-B025-89D44BBB708E}"/>
              </a:ext>
            </a:extLst>
          </p:cNvPr>
          <p:cNvSpPr txBox="1"/>
          <p:nvPr/>
        </p:nvSpPr>
        <p:spPr>
          <a:xfrm>
            <a:off x="9372931" y="188310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7" name="Google Shape;141;p15">
            <a:extLst>
              <a:ext uri="{FF2B5EF4-FFF2-40B4-BE49-F238E27FC236}">
                <a16:creationId xmlns:a16="http://schemas.microsoft.com/office/drawing/2014/main" id="{285706E5-AF83-1F4B-8465-322B95C04DB9}"/>
              </a:ext>
            </a:extLst>
          </p:cNvPr>
          <p:cNvSpPr/>
          <p:nvPr/>
        </p:nvSpPr>
        <p:spPr>
          <a:xfrm>
            <a:off x="193849" y="932526"/>
            <a:ext cx="6376424" cy="95057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foo(id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INTEGER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name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TEXT,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…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(1, 'Alex’, …);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(2, ‘Bob, …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80000" y="1956100"/>
            <a:ext cx="6390273" cy="17154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 …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 1 | Alex  …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 2 | Bob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44A5A-1A9C-974F-B5A2-8687E1FFA0A0}"/>
              </a:ext>
            </a:extLst>
          </p:cNvPr>
          <p:cNvSpPr txBox="1"/>
          <p:nvPr/>
        </p:nvSpPr>
        <p:spPr>
          <a:xfrm>
            <a:off x="11647990" y="987400"/>
            <a:ext cx="267438" cy="49705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 EAP</a:t>
            </a:r>
          </a:p>
        </p:txBody>
      </p:sp>
      <p:sp>
        <p:nvSpPr>
          <p:cNvPr id="64" name="Google Shape;141;p15">
            <a:extLst>
              <a:ext uri="{FF2B5EF4-FFF2-40B4-BE49-F238E27FC236}">
                <a16:creationId xmlns:a16="http://schemas.microsoft.com/office/drawing/2014/main" id="{3587B950-AB09-1241-A8EC-3D1EDD4631AD}"/>
              </a:ext>
            </a:extLst>
          </p:cNvPr>
          <p:cNvSpPr/>
          <p:nvPr/>
        </p:nvSpPr>
        <p:spPr>
          <a:xfrm>
            <a:off x="193849" y="4090796"/>
            <a:ext cx="6365301" cy="19842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Bob</a:t>
            </a:r>
          </a:p>
          <a:p>
            <a:endParaRPr lang="en-US" sz="1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Google Shape;109;p12">
            <a:extLst>
              <a:ext uri="{FF2B5EF4-FFF2-40B4-BE49-F238E27FC236}">
                <a16:creationId xmlns:a16="http://schemas.microsoft.com/office/drawing/2014/main" id="{AF88A4B0-17D0-734C-B518-8A2D7999FC6B}"/>
              </a:ext>
            </a:extLst>
          </p:cNvPr>
          <p:cNvSpPr txBox="1"/>
          <p:nvPr/>
        </p:nvSpPr>
        <p:spPr>
          <a:xfrm>
            <a:off x="172100" y="3710096"/>
            <a:ext cx="6105053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dirty="0">
                <a:cs typeface="Courier New" panose="02070309020205020404" pitchFamily="49" charset="0"/>
              </a:rPr>
              <a:t>Index have the key and the location of the tuple.</a:t>
            </a:r>
          </a:p>
        </p:txBody>
      </p:sp>
      <p:sp>
        <p:nvSpPr>
          <p:cNvPr id="69" name="Google Shape;149;p15">
            <a:extLst>
              <a:ext uri="{FF2B5EF4-FFF2-40B4-BE49-F238E27FC236}">
                <a16:creationId xmlns:a16="http://schemas.microsoft.com/office/drawing/2014/main" id="{65A3C10D-8819-DF42-A1D4-C2A4D0D758A8}"/>
              </a:ext>
            </a:extLst>
          </p:cNvPr>
          <p:cNvSpPr/>
          <p:nvPr/>
        </p:nvSpPr>
        <p:spPr>
          <a:xfrm>
            <a:off x="334865" y="2789274"/>
            <a:ext cx="3269571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0" name="Google Shape;149;p15">
            <a:extLst>
              <a:ext uri="{FF2B5EF4-FFF2-40B4-BE49-F238E27FC236}">
                <a16:creationId xmlns:a16="http://schemas.microsoft.com/office/drawing/2014/main" id="{15AFDCBA-9EA5-0847-9FFA-6E2DBE846FB1}"/>
              </a:ext>
            </a:extLst>
          </p:cNvPr>
          <p:cNvSpPr/>
          <p:nvPr/>
        </p:nvSpPr>
        <p:spPr>
          <a:xfrm>
            <a:off x="334866" y="4627154"/>
            <a:ext cx="179438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6" name="Google Shape;149;p15">
            <a:extLst>
              <a:ext uri="{FF2B5EF4-FFF2-40B4-BE49-F238E27FC236}">
                <a16:creationId xmlns:a16="http://schemas.microsoft.com/office/drawing/2014/main" id="{5D3C4569-C35F-7647-B2D0-18713D32FF85}"/>
              </a:ext>
            </a:extLst>
          </p:cNvPr>
          <p:cNvSpPr/>
          <p:nvPr/>
        </p:nvSpPr>
        <p:spPr>
          <a:xfrm>
            <a:off x="5551701" y="964075"/>
            <a:ext cx="43443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FF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88817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6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HASH Index</a:t>
            </a:r>
            <a:endParaRPr b="0" dirty="0"/>
          </a:p>
        </p:txBody>
      </p:sp>
      <p:sp>
        <p:nvSpPr>
          <p:cNvPr id="227" name="Google Shape;227;p22"/>
          <p:cNvSpPr txBox="1">
            <a:spLocks noGrp="1"/>
          </p:cNvSpPr>
          <p:nvPr>
            <p:ph type="body" idx="1"/>
          </p:nvPr>
        </p:nvSpPr>
        <p:spPr>
          <a:xfrm>
            <a:off x="180000" y="949087"/>
            <a:ext cx="11880000" cy="13506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What is a 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</a:t>
            </a:r>
            <a:r>
              <a:rPr lang="en-US" sz="1600" b="0" dirty="0"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index?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indexes only handles equality operators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function is used to locate the tuples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11728028" y="6267750"/>
            <a:ext cx="2919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17</a:t>
            </a:fld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176052" y="2425331"/>
            <a:ext cx="11839895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6282390" y="941565"/>
            <a:ext cx="5763755" cy="19389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\d bar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              Table "</a:t>
            </a:r>
            <a:r>
              <a:rPr lang="en-US" sz="1200" b="1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public.bar</a:t>
            </a: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Column |       Type        | Collation | Nullable | Default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--------+-------------------+-----------+----------+---------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id     | integer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name   | character varying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dt     | date   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Indexes: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idx_btree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idx_hash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sz="1200" b="1" i="0" u="none" strike="noStrike" cap="none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159950" y="3082725"/>
            <a:ext cx="11880000" cy="2865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name = 'text%';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using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idx_hash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 bar  (cost=0.43..8.45 rows=1 width=19) (actual time=0.023..0.023 rows=0 loops=1)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((name)::text = 'text%'::text)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Planning Time: 0.080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Execution Time: 0.041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(4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180000" y="-3931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1/3</a:t>
            </a:r>
            <a:endParaRPr b="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body" idx="1"/>
          </p:nvPr>
        </p:nvSpPr>
        <p:spPr>
          <a:xfrm>
            <a:off x="180000" y="1080000"/>
            <a:ext cx="11880000" cy="2461853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is a “Block Range Index”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Used when columns have some correlation with their physical location in the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Space optimized because BRIN index contains only three items 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Page number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Min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Max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18</a:t>
            </a:fld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5340821" y="1415826"/>
            <a:ext cx="159835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1" name="Google Shape;241;p23"/>
          <p:cNvSpPr txBox="1"/>
          <p:nvPr/>
        </p:nvSpPr>
        <p:spPr>
          <a:xfrm>
            <a:off x="6554005" y="1158621"/>
            <a:ext cx="2732133" cy="365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Like date, date of city have logical group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Exo 2"/>
              <a:buNone/>
            </a:pPr>
            <a:endParaRPr sz="12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156000" y="12892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2/3</a:t>
            </a:r>
            <a:endParaRPr b="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body" idx="1"/>
          </p:nvPr>
        </p:nvSpPr>
        <p:spPr>
          <a:xfrm>
            <a:off x="179999" y="900000"/>
            <a:ext cx="5745985" cy="3857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</a:pPr>
            <a:r>
              <a:rPr lang="en-US" sz="1600" b="0" dirty="0"/>
              <a:t>Sequential Scan</a:t>
            </a:r>
            <a:endParaRPr sz="1600" b="0"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19</a:t>
            </a:fld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6096000" y="1285784"/>
            <a:ext cx="5875800" cy="47883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------------------------------------------------------Bitmap Heap Scan on bar (cost=92.03..61271.08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width=27) (actual time=1.720..4.186 rows=29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Index Recheck: 18716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lossy=128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idx_brin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(cost=0.00..92.03 rows=17406 width=0)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(actual time=1.456..1.456 rows=1280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0.130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4.233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(8 rows)</a:t>
            </a:r>
          </a:p>
          <a:p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Google Shape;236;p23">
            <a:extLst>
              <a:ext uri="{FF2B5EF4-FFF2-40B4-BE49-F238E27FC236}">
                <a16:creationId xmlns:a16="http://schemas.microsoft.com/office/drawing/2014/main" id="{3C89328D-B945-3C4D-8BEF-E83B073302E4}"/>
              </a:ext>
            </a:extLst>
          </p:cNvPr>
          <p:cNvSpPr txBox="1"/>
          <p:nvPr/>
        </p:nvSpPr>
        <p:spPr>
          <a:xfrm>
            <a:off x="179998" y="1285784"/>
            <a:ext cx="5745985" cy="47883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SELECT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on bar (cost=0.00..2235285.00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width=27)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(actual time=0.139..7397.090 rows=29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((dt &gt; '2022-09-28 00:00:00)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AND (dt &lt; '2022-10-28 00:00:00))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99999971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7397.107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  <p:sp>
        <p:nvSpPr>
          <p:cNvPr id="14" name="Google Shape;233;p23">
            <a:extLst>
              <a:ext uri="{FF2B5EF4-FFF2-40B4-BE49-F238E27FC236}">
                <a16:creationId xmlns:a16="http://schemas.microsoft.com/office/drawing/2014/main" id="{43FA0F3A-6A60-C745-93C0-1D6F98FDB7CF}"/>
              </a:ext>
            </a:extLst>
          </p:cNvPr>
          <p:cNvSpPr txBox="1">
            <a:spLocks/>
          </p:cNvSpPr>
          <p:nvPr/>
        </p:nvSpPr>
        <p:spPr>
          <a:xfrm>
            <a:off x="6120000" y="900000"/>
            <a:ext cx="5745985" cy="3857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2000"/>
            </a:pPr>
            <a:r>
              <a:rPr lang="en-US" sz="1600" dirty="0"/>
              <a:t>BRIN Index</a:t>
            </a:r>
          </a:p>
        </p:txBody>
      </p:sp>
    </p:spTree>
    <p:extLst>
      <p:ext uri="{BB962C8B-B14F-4D97-AF65-F5344CB8AC3E}">
        <p14:creationId xmlns:p14="http://schemas.microsoft.com/office/powerpoint/2010/main" val="927214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3FDF83-2446-DE4E-83E8-393AA1AA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b="0" dirty="0">
                <a:latin typeface="Calibri" panose="020F0502020204030204" pitchFamily="34" charset="0"/>
                <a:cs typeface="Calibri" panose="020F0502020204030204" pitchFamily="34" charset="0"/>
              </a:rPr>
              <a:t>Heap vs Index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26535-2191-0343-9966-65BADB15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9" y="925286"/>
            <a:ext cx="11879999" cy="5210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156000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3/3</a:t>
            </a:r>
            <a:endParaRPr b="0"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20</a:t>
            </a:fld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176099" y="1013082"/>
            <a:ext cx="6344622" cy="52546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 INDEX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ON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USING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date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sz="16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sz="1600" b="1" i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9ABE3D9-EAEB-B44F-A1BB-647C4FC3ED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1430935"/>
              </p:ext>
            </p:extLst>
          </p:nvPr>
        </p:nvGraphicFramePr>
        <p:xfrm>
          <a:off x="6655633" y="1013081"/>
          <a:ext cx="5091420" cy="5254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06197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156000" y="43212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GIN Index 1/2</a:t>
            </a:r>
            <a:endParaRPr b="0" dirty="0"/>
          </a:p>
        </p:txBody>
      </p:sp>
      <p:sp>
        <p:nvSpPr>
          <p:cNvPr id="248" name="Google Shape;248;p24"/>
          <p:cNvSpPr txBox="1">
            <a:spLocks noGrp="1"/>
          </p:cNvSpPr>
          <p:nvPr>
            <p:ph type="body" idx="1"/>
          </p:nvPr>
        </p:nvSpPr>
        <p:spPr>
          <a:xfrm>
            <a:off x="180000" y="900000"/>
            <a:ext cx="11880000" cy="1152607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Generalized Inverted Index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GIN is to handle where we need to index composite values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Slow while creating the index because it needs to scan the document up front</a:t>
            </a:r>
            <a:endParaRPr sz="1600" b="0" dirty="0"/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11699504" y="6115350"/>
            <a:ext cx="3204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21</a:t>
            </a:fld>
            <a:endParaRPr/>
          </a:p>
        </p:txBody>
      </p:sp>
      <p:sp>
        <p:nvSpPr>
          <p:cNvPr id="8" name="Google Shape;251;p24">
            <a:extLst>
              <a:ext uri="{FF2B5EF4-FFF2-40B4-BE49-F238E27FC236}">
                <a16:creationId xmlns:a16="http://schemas.microsoft.com/office/drawing/2014/main" id="{6A6944AA-3DAE-914E-8BB6-DADABB9754A3}"/>
              </a:ext>
            </a:extLst>
          </p:cNvPr>
          <p:cNvSpPr txBox="1"/>
          <p:nvPr/>
        </p:nvSpPr>
        <p:spPr>
          <a:xfrm>
            <a:off x="220200" y="2189395"/>
            <a:ext cx="11839800" cy="134933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\d bar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Table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public.bar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Column |  Type   | Collation | Nullable | Default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--------+---------+-----------+----------+---------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id     | integer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name   |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 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dt     | date    |           |          |</a:t>
            </a:r>
          </a:p>
        </p:txBody>
      </p:sp>
      <p:sp>
        <p:nvSpPr>
          <p:cNvPr id="10" name="Google Shape;251;p24">
            <a:extLst>
              <a:ext uri="{FF2B5EF4-FFF2-40B4-BE49-F238E27FC236}">
                <a16:creationId xmlns:a16="http://schemas.microsoft.com/office/drawing/2014/main" id="{53881BAF-C931-D649-A909-8BB7788C01A1}"/>
              </a:ext>
            </a:extLst>
          </p:cNvPr>
          <p:cNvSpPr txBox="1"/>
          <p:nvPr/>
        </p:nvSpPr>
        <p:spPr>
          <a:xfrm>
            <a:off x="220200" y="3675516"/>
            <a:ext cx="11839800" cy="18811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DISTINCT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name, dt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dirty="0">
                <a:solidFill>
                  <a:srgbClr val="0070C0"/>
                </a:solidFill>
              </a:rPr>
              <a:t>LIMIT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5;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name                                    |     dt    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---------------------------------------------------------------------------+------------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"Alex", "phone": ["333-333-333", "222-222-222", "111-111-111"]}  | 2019-05-13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"Bob", "phone": ["333-333-444", "222-222-444", "111-111-444"]}   | 2019-05-14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"John", "phone": ["333-3333", "777-7777", "555-5555"]}           | 2019-05-15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"David", "phone": ["333-333-555", "222-222-555", "111-111-555"]} | 2019-05-16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(4 rows)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132000" y="22726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GIN</a:t>
            </a:r>
            <a:r>
              <a:rPr lang="en-US" dirty="0"/>
              <a:t> </a:t>
            </a:r>
            <a:r>
              <a:rPr lang="en-US" b="0" dirty="0"/>
              <a:t>Index</a:t>
            </a:r>
            <a:r>
              <a:rPr lang="en-US" dirty="0"/>
              <a:t> </a:t>
            </a:r>
            <a:r>
              <a:rPr lang="en-US" b="0" dirty="0"/>
              <a:t>2/2</a:t>
            </a:r>
            <a:endParaRPr b="0" dirty="0"/>
          </a:p>
        </p:txBody>
      </p:sp>
      <p:sp>
        <p:nvSpPr>
          <p:cNvPr id="248" name="Google Shape;248;p24"/>
          <p:cNvSpPr txBox="1">
            <a:spLocks noGrp="1"/>
          </p:cNvSpPr>
          <p:nvPr>
            <p:ph type="body" idx="1"/>
          </p:nvPr>
        </p:nvSpPr>
        <p:spPr>
          <a:xfrm>
            <a:off x="180000" y="900000"/>
            <a:ext cx="11880000" cy="1152607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Generalized Inverted Index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GIN is to handle where we need to index composite values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Slow while creating index because it needs to scan the document up front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11699504" y="6115350"/>
            <a:ext cx="3204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22</a:t>
            </a:fld>
            <a:endParaRPr/>
          </a:p>
        </p:txBody>
      </p:sp>
      <p:sp>
        <p:nvSpPr>
          <p:cNvPr id="250" name="Google Shape;250;p24"/>
          <p:cNvSpPr txBox="1"/>
          <p:nvPr/>
        </p:nvSpPr>
        <p:spPr>
          <a:xfrm>
            <a:off x="180000" y="2551274"/>
            <a:ext cx="5832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 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"Alex"}’; 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 on bar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(cost=0.00..108309.34 rows=3499 width=96) (actual time=396.019..1050.143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3000000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1079.861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180000" y="2016114"/>
            <a:ext cx="11839800" cy="442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gin</a:t>
            </a:r>
            <a:r>
              <a:rPr lang="en-US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GIN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6180000" y="2551274"/>
            <a:ext cx="5832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FROM bar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"Alex"}';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-----------------------------------------------------Bitmap Heap Scan on bar  (cost=679.00..13395.57 rows=4000 width=96) (actual time=91.110..445.112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exact=16394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idx_gin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(cost=0.00..678.00 rows=4000 width=0) (actual time=89.033..89.033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(name @&gt; '{"name": "Alex"}'::jsonb)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0.168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475.447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688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>
            <a:spLocks noGrp="1"/>
          </p:cNvSpPr>
          <p:nvPr>
            <p:ph type="title"/>
          </p:nvPr>
        </p:nvSpPr>
        <p:spPr>
          <a:xfrm>
            <a:off x="132000" y="3150"/>
            <a:ext cx="11613608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GiST Index</a:t>
            </a:r>
            <a:endParaRPr b="0" dirty="0"/>
          </a:p>
        </p:txBody>
      </p:sp>
      <p:sp>
        <p:nvSpPr>
          <p:cNvPr id="258" name="Google Shape;258;p25"/>
          <p:cNvSpPr txBox="1">
            <a:spLocks noGrp="1"/>
          </p:cNvSpPr>
          <p:nvPr>
            <p:ph type="body" idx="1"/>
          </p:nvPr>
        </p:nvSpPr>
        <p:spPr>
          <a:xfrm>
            <a:off x="132000" y="899999"/>
            <a:ext cx="11887699" cy="5288149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Generalized Search Tree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It is Tree-structured access method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It is a indexing framework used for indexing of complex data types.</a:t>
            </a:r>
          </a:p>
          <a:p>
            <a:pPr marL="571500" lvl="1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Used to find the point within box</a:t>
            </a:r>
          </a:p>
          <a:p>
            <a:pPr marL="571500" lvl="1" indent="-342900">
              <a:lnSpc>
                <a:spcPct val="150000"/>
              </a:lnSpc>
              <a:buSzPts val="2000"/>
              <a:buFont typeface="Arial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Used for full text search</a:t>
            </a:r>
          </a:p>
          <a:p>
            <a:pPr marL="571500" lvl="1" indent="-342900">
              <a:lnSpc>
                <a:spcPct val="150000"/>
              </a:lnSpc>
              <a:buSzPts val="2000"/>
              <a:buFont typeface="Arial"/>
              <a:buChar char="•"/>
            </a:pPr>
            <a:r>
              <a:rPr lang="en-US" sz="1800" dirty="0" err="1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Intarray</a:t>
            </a:r>
            <a:r>
              <a:rPr lang="en-US" sz="18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lang="en-US" sz="1800" b="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sz="1800" b="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259" name="Google Shape;259;p25"/>
          <p:cNvSpPr txBox="1">
            <a:spLocks noGrp="1"/>
          </p:cNvSpPr>
          <p:nvPr>
            <p:ph type="sldNum" idx="12"/>
          </p:nvPr>
        </p:nvSpPr>
        <p:spPr>
          <a:xfrm>
            <a:off x="11623399" y="6267750"/>
            <a:ext cx="396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xfrm>
            <a:off x="139978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Where and What?</a:t>
            </a:r>
            <a:endParaRPr b="0" dirty="0"/>
          </a:p>
        </p:txBody>
      </p:sp>
      <p:sp>
        <p:nvSpPr>
          <p:cNvPr id="265" name="Google Shape;265;p26"/>
          <p:cNvSpPr txBox="1">
            <a:spLocks noGrp="1"/>
          </p:cNvSpPr>
          <p:nvPr>
            <p:ph type="body" idx="1"/>
          </p:nvPr>
        </p:nvSpPr>
        <p:spPr>
          <a:xfrm>
            <a:off x="180000" y="900000"/>
            <a:ext cx="11880000" cy="5148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B-Tree: Use this index for most of the queries and different data types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Hash:  Used for equality operators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BRIN:  For really large sequentially lineup datasets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GIN:  Used for documents and arrays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GiST: Used for full text search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" name="Google Shape;266;p26"/>
          <p:cNvSpPr txBox="1">
            <a:spLocks noGrp="1"/>
          </p:cNvSpPr>
          <p:nvPr>
            <p:ph type="sldNum" idx="12"/>
          </p:nvPr>
        </p:nvSpPr>
        <p:spPr>
          <a:xfrm>
            <a:off x="11756578" y="6267750"/>
            <a:ext cx="2634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"/>
          <p:cNvSpPr txBox="1">
            <a:spLocks noGrp="1"/>
          </p:cNvSpPr>
          <p:nvPr>
            <p:ph type="title"/>
          </p:nvPr>
        </p:nvSpPr>
        <p:spPr>
          <a:xfrm>
            <a:off x="140029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Only Scans</a:t>
            </a:r>
            <a:endParaRPr b="0" dirty="0"/>
          </a:p>
        </p:txBody>
      </p:sp>
      <p:sp>
        <p:nvSpPr>
          <p:cNvPr id="272" name="Google Shape;272;p27"/>
          <p:cNvSpPr txBox="1">
            <a:spLocks noGrp="1"/>
          </p:cNvSpPr>
          <p:nvPr>
            <p:ph type="body" idx="1"/>
          </p:nvPr>
        </p:nvSpPr>
        <p:spPr>
          <a:xfrm>
            <a:off x="180000" y="900001"/>
            <a:ext cx="11880000" cy="51419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is stored separately from the table’s main storage (PostgreSQL Heap)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Query needs to scan both the index and the heap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Only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Scans only used when all the columns in the query part of the index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 this case PostgreSQL fetches data from index only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11718529" y="6267750"/>
            <a:ext cx="3015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25</a:t>
            </a:fld>
            <a:endParaRPr/>
          </a:p>
        </p:txBody>
      </p:sp>
      <p:sp>
        <p:nvSpPr>
          <p:cNvPr id="274" name="Google Shape;274;p27"/>
          <p:cNvSpPr/>
          <p:nvPr/>
        </p:nvSpPr>
        <p:spPr>
          <a:xfrm>
            <a:off x="5525947" y="1173255"/>
            <a:ext cx="186545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5551347" y="932161"/>
            <a:ext cx="1596025" cy="35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</a:rPr>
              <a:t>In PostgreSQL term</a:t>
            </a:r>
            <a:endParaRPr sz="1200" dirty="0">
              <a:solidFill>
                <a:srgbClr val="FF0000"/>
              </a:solidFill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endParaRPr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35946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Only Scans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26</a:t>
            </a:fld>
            <a:endParaRPr/>
          </a:p>
        </p:txBody>
      </p:sp>
      <p:sp>
        <p:nvSpPr>
          <p:cNvPr id="282" name="Google Shape;282;p28"/>
          <p:cNvSpPr txBox="1"/>
          <p:nvPr/>
        </p:nvSpPr>
        <p:spPr>
          <a:xfrm>
            <a:off x="180000" y="900000"/>
            <a:ext cx="11839895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idx_btree_ios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(id, name);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649704"/>
            <a:ext cx="11839895" cy="2412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Only Scan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using idx_btree_ios on bar  (cost=0.56..99.20 rows=25 width=15)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b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</a:b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1" y="1566453"/>
            <a:ext cx="11839895" cy="18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using idx_btree_ios on bar  (cost=0.56..99.20 rows=25 width=19)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0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Duplicate Indexes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27</a:t>
            </a:fld>
            <a:endParaRPr/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429000"/>
            <a:ext cx="11839895" cy="28387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indkey, amname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i, pg_opclass o, pg_am a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o.oid =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(indclass)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a.oid = o.opcmethod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BY relname, indclass, amname,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count(*) &gt; 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relname | indkey | amname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---------+--------+--------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      2 | btree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938594"/>
            <a:ext cx="11839895" cy="2371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indexrelid::regclass indexname,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relname,indexname,indkey;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relname          |                   indexname                   | indkey 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--------------------------+-----------------------------------------------+---------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pg_index                 | pg_index_indexrelid_index                     | 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pg_toast.pg_toast_2615   | pg_toast.pg_toast_2615_index                  | 1 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pg_constraint            | pg_constraint_conparentid_index               | 11</a:t>
            </a:r>
          </a:p>
        </p:txBody>
      </p:sp>
    </p:spTree>
    <p:extLst>
      <p:ext uri="{BB962C8B-B14F-4D97-AF65-F5344CB8AC3E}">
        <p14:creationId xmlns:p14="http://schemas.microsoft.com/office/powerpoint/2010/main" val="2453999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35945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Supported Data Types For  A Particular Indexes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28</a:t>
            </a:fld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1170566"/>
            <a:ext cx="11839895" cy="46394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pg_opfamily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opfmethod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pg_am.oid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‘gin';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   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--------+----------------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tsvector_ops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jsonb_path_ops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pg_opfamily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opfmethod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pg_am.oid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‘gist';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 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--------+--------------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circle_ops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tsvector_ops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tsquery_ops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833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55997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Stats (</a:t>
            </a:r>
            <a:r>
              <a:rPr lang="en-US" sz="2800" b="0" dirty="0" err="1"/>
              <a:t>pg_stat_user_indexes</a:t>
            </a:r>
            <a:r>
              <a:rPr lang="en-US" sz="2800" b="0" dirty="0"/>
              <a:t>, </a:t>
            </a:r>
            <a:r>
              <a:rPr lang="en-US" sz="2800" b="0" dirty="0" err="1"/>
              <a:t>pg_stat_statement</a:t>
            </a:r>
            <a:r>
              <a:rPr lang="en-US" sz="2800" b="0" dirty="0"/>
              <a:t>)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29</a:t>
            </a:fld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1170566"/>
            <a:ext cx="11839895" cy="46394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=# \d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pg_stat_user_indexes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View "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pg_catalog.pg_stat_user_indexes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Column     |  Type  | Collation | Nullable | Default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---------------+--------+-----------+----------+---------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| name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| name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| name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idx_tup_read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idx_tup_fetch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/>
        </p:nvSpPr>
        <p:spPr>
          <a:xfrm>
            <a:off x="180000" y="1080000"/>
            <a:ext cx="1170297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sym typeface="Arial"/>
              </a:rPr>
              <a:t>Rows / Tuples stored in a table</a:t>
            </a:r>
          </a:p>
          <a:p>
            <a:pPr marL="342900" indent="-342900"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Every table in PostgreSQL has physical disk file(s)</a:t>
            </a:r>
            <a:endParaRPr sz="1800" dirty="0"/>
          </a:p>
        </p:txBody>
      </p:sp>
      <p:sp>
        <p:nvSpPr>
          <p:cNvPr id="83" name="Google Shape;83;p11"/>
          <p:cNvSpPr/>
          <p:nvPr/>
        </p:nvSpPr>
        <p:spPr>
          <a:xfrm>
            <a:off x="180000" y="1897820"/>
            <a:ext cx="1188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foo(id </a:t>
            </a:r>
            <a:r>
              <a:rPr lang="en-US" sz="19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, name text);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relfilenode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pg_class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relname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'foo’;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	    relfilenode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 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    </a:t>
            </a:r>
            <a:r>
              <a:rPr lang="en-US" sz="19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endParaRPr dirty="0"/>
          </a:p>
        </p:txBody>
      </p:sp>
      <p:sp>
        <p:nvSpPr>
          <p:cNvPr id="84" name="Google Shape;84;p11"/>
          <p:cNvSpPr txBox="1"/>
          <p:nvPr/>
        </p:nvSpPr>
        <p:spPr>
          <a:xfrm>
            <a:off x="156000" y="4238434"/>
            <a:ext cx="11769600" cy="40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files on disk can be seen in the PostgreSQL $PGDATA directory.</a:t>
            </a:r>
            <a:endParaRPr sz="20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180000" y="4800969"/>
            <a:ext cx="11880000" cy="6463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lrt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$PGDATA/base/13680/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rw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------- 1 vagrant vagrant 0 Apr 29 11:48 $PGDATA/base/13680/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endParaRPr sz="1800" b="0" i="0" u="none" strike="noStrike" cap="none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2600" b="0" dirty="0">
                <a:latin typeface="Calibri" panose="020F0502020204030204" pitchFamily="34" charset="0"/>
                <a:cs typeface="Calibri" panose="020F0502020204030204" pitchFamily="34" charset="0"/>
              </a:rPr>
              <a:t>Tables (Heap)</a:t>
            </a:r>
          </a:p>
        </p:txBody>
      </p:sp>
      <p:sp>
        <p:nvSpPr>
          <p:cNvPr id="88" name="Google Shape;88;p11"/>
          <p:cNvSpPr txBox="1"/>
          <p:nvPr/>
        </p:nvSpPr>
        <p:spPr>
          <a:xfrm>
            <a:off x="405291" y="858856"/>
            <a:ext cx="2259408" cy="277055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Tuple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 and 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Rows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 are synonym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89" name="Google Shape;89;p11"/>
          <p:cNvSpPr txBox="1"/>
          <p:nvPr/>
        </p:nvSpPr>
        <p:spPr>
          <a:xfrm>
            <a:off x="6691891" y="4019189"/>
            <a:ext cx="2147210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$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PGDATA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is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Data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Directory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90" name="Google Shape;90;p11"/>
          <p:cNvSpPr txBox="1"/>
          <p:nvPr/>
        </p:nvSpPr>
        <p:spPr>
          <a:xfrm>
            <a:off x="5226814" y="1936262"/>
            <a:ext cx="4118877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“</a:t>
            </a:r>
            <a:r>
              <a:rPr lang="en-US" sz="1200" b="1" dirty="0" err="1">
                <a:solidFill>
                  <a:srgbClr val="FF0000"/>
                </a:solidFill>
                <a:latin typeface="Ink Free" panose="03080402000500000000" pitchFamily="66" charset="0"/>
              </a:rPr>
              <a:t>p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g_class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” is system table to contain table information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1" name="Google Shape;91;p11"/>
          <p:cNvSpPr txBox="1"/>
          <p:nvPr/>
        </p:nvSpPr>
        <p:spPr>
          <a:xfrm>
            <a:off x="2236583" y="1964362"/>
            <a:ext cx="2969921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Relfilenode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is table file name of that table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500273" y="1079090"/>
            <a:ext cx="1568557" cy="331612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6915380" y="4260524"/>
            <a:ext cx="1157201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5206504" y="2528699"/>
            <a:ext cx="1337105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2792647" y="2531806"/>
            <a:ext cx="167648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1767366" y="3374980"/>
            <a:ext cx="89733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1767365" y="3765176"/>
            <a:ext cx="2147210" cy="251496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1200"/>
            </a:pPr>
            <a:r>
              <a:rPr lang="en-US" sz="12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“16384” </a:t>
            </a:r>
            <a:r>
              <a:rPr lang="en-US" sz="1200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en-US" sz="12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table filename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8" name="Google Shape;98;p11"/>
          <p:cNvSpPr txBox="1"/>
          <p:nvPr/>
        </p:nvSpPr>
        <p:spPr>
          <a:xfrm>
            <a:off x="211200" y="5669060"/>
            <a:ext cx="117696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Tuple stored in a table does not have any order</a:t>
            </a: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9" name="Google Shape;99;p11"/>
          <p:cNvSpPr txBox="1"/>
          <p:nvPr/>
        </p:nvSpPr>
        <p:spPr>
          <a:xfrm>
            <a:off x="222630" y="1476035"/>
            <a:ext cx="1170297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F6209-2837-6846-BE62-4FAA982FCBBE}"/>
              </a:ext>
            </a:extLst>
          </p:cNvPr>
          <p:cNvSpPr txBox="1"/>
          <p:nvPr/>
        </p:nvSpPr>
        <p:spPr>
          <a:xfrm>
            <a:off x="5857103" y="65737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0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Unused Indexes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30</a:t>
            </a:fld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938594"/>
            <a:ext cx="11839895" cy="51033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relname, indexrelname, idx_scan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pg_catalog.pg_stat_user_indexes;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relname | indexrelname  | idx_scan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---------+---------------+----------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foo     | idx_foo_date  |       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idx_btree     |        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idx_btree_id  |        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idx_btree_name|       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6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idx_brin_brin |       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(7 rows)</a:t>
            </a:r>
          </a:p>
        </p:txBody>
      </p:sp>
    </p:spTree>
    <p:extLst>
      <p:ext uri="{BB962C8B-B14F-4D97-AF65-F5344CB8AC3E}">
        <p14:creationId xmlns:p14="http://schemas.microsoft.com/office/powerpoint/2010/main" val="1734269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6C792A-D009-4736-8D71-FEF6C253693E}"/>
              </a:ext>
            </a:extLst>
          </p:cNvPr>
          <p:cNvSpPr/>
          <p:nvPr/>
        </p:nvSpPr>
        <p:spPr>
          <a:xfrm>
            <a:off x="0" y="0"/>
            <a:ext cx="12192000" cy="6003235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35E89E50-7147-4FCB-B881-F9D88673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630"/>
            <a:ext cx="9157252" cy="6034865"/>
          </a:xfrm>
          <a:prstGeom prst="rect">
            <a:avLst/>
          </a:prstGeom>
        </p:spPr>
      </p:pic>
      <p:sp>
        <p:nvSpPr>
          <p:cNvPr id="289" name="Google Shape;289;p29"/>
          <p:cNvSpPr txBox="1">
            <a:spLocks noGrp="1"/>
          </p:cNvSpPr>
          <p:nvPr>
            <p:ph type="body" idx="1"/>
          </p:nvPr>
        </p:nvSpPr>
        <p:spPr>
          <a:xfrm>
            <a:off x="152400" y="300026"/>
            <a:ext cx="11867374" cy="4962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0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60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</a:rPr>
              <a:t>?</a:t>
            </a:r>
            <a:endParaRPr sz="2500" b="1" dirty="0">
              <a:solidFill>
                <a:schemeClr val="bg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2500" i="1" dirty="0">
                <a:solidFill>
                  <a:schemeClr val="bg1"/>
                </a:solidFill>
              </a:rPr>
              <a:t>“Poor leaders rarely ask questions of themselves or others. Good leaders, on the other hand, ask many questions. Great leaders ask the great questions.</a:t>
            </a:r>
            <a:r>
              <a:rPr lang="en-US" sz="2500" dirty="0">
                <a:solidFill>
                  <a:schemeClr val="bg1"/>
                </a:solidFill>
              </a:rPr>
              <a:t>” </a:t>
            </a:r>
            <a:endParaRPr sz="2500" dirty="0">
              <a:solidFill>
                <a:schemeClr val="bg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2500" dirty="0">
                <a:solidFill>
                  <a:schemeClr val="bg1"/>
                </a:solidFill>
              </a:rPr>
              <a:t>Michael Marquardt author of </a:t>
            </a:r>
            <a:br>
              <a:rPr lang="en-US" sz="2500" dirty="0">
                <a:solidFill>
                  <a:schemeClr val="bg1"/>
                </a:solidFill>
              </a:rPr>
            </a:br>
            <a:r>
              <a:rPr lang="en-US" sz="2500" dirty="0">
                <a:solidFill>
                  <a:schemeClr val="bg1"/>
                </a:solidFill>
              </a:rPr>
              <a:t>Leading with Questions</a:t>
            </a:r>
            <a:endParaRPr sz="2500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89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BB755D0-077B-574C-8FC5-32CB07C1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8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180000" y="2094220"/>
            <a:ext cx="11880000" cy="1198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        	  QUERY PLAN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Seq Scan on bar  (cost=0.00..163693.05 rows=9999905 width=11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180000" y="3772339"/>
            <a:ext cx="11880000" cy="20313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QUERY PLAN    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Gather  (cost=1000.00..116776.94 rows=1 width=11)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Workers Planned: 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-&gt;  Parallel Seq Scan on bar  (cost=0.00..115776.84 rows=1 width=11)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Filter: (id = 5432)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7" name="Google Shape;107;p12"/>
          <p:cNvSpPr txBox="1">
            <a:spLocks noGrp="1"/>
          </p:cNvSpPr>
          <p:nvPr>
            <p:ph type="title"/>
          </p:nvPr>
        </p:nvSpPr>
        <p:spPr>
          <a:xfrm>
            <a:off x="180000" y="4811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Tables (Heap)</a:t>
            </a:r>
            <a:endParaRPr b="0" dirty="0"/>
          </a:p>
        </p:txBody>
      </p:sp>
      <p:sp>
        <p:nvSpPr>
          <p:cNvPr id="109" name="Google Shape;109;p12"/>
          <p:cNvSpPr txBox="1"/>
          <p:nvPr/>
        </p:nvSpPr>
        <p:spPr>
          <a:xfrm>
            <a:off x="180000" y="88560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Select whole table, must be a sequential scan.</a:t>
            </a:r>
            <a:endParaRPr dirty="0"/>
          </a:p>
        </p:txBody>
      </p:sp>
      <p:sp>
        <p:nvSpPr>
          <p:cNvPr id="110" name="Google Shape;110;p12"/>
          <p:cNvSpPr txBox="1"/>
          <p:nvPr/>
        </p:nvSpPr>
        <p:spPr>
          <a:xfrm>
            <a:off x="180000" y="148991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Select table’s rows where id is 5432, it should not be a sequential scan.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1" name="Google Shape;111;p12"/>
          <p:cNvSpPr/>
          <p:nvPr/>
        </p:nvSpPr>
        <p:spPr>
          <a:xfrm>
            <a:off x="202860" y="2915401"/>
            <a:ext cx="115731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2" name="Google Shape;112;p12"/>
          <p:cNvSpPr/>
          <p:nvPr/>
        </p:nvSpPr>
        <p:spPr>
          <a:xfrm>
            <a:off x="2858430" y="5199220"/>
            <a:ext cx="121065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3" name="Google Shape;113;p12"/>
          <p:cNvSpPr txBox="1"/>
          <p:nvPr/>
        </p:nvSpPr>
        <p:spPr>
          <a:xfrm>
            <a:off x="1360170" y="2520914"/>
            <a:ext cx="911811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Make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sense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?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4069080" y="4932518"/>
            <a:ext cx="911811" cy="2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?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113" grpId="0"/>
      <p:bldP spid="1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72100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Selecting Data from HEAP 									</a:t>
            </a:r>
            <a:endParaRPr b="0" dirty="0"/>
          </a:p>
        </p:txBody>
      </p:sp>
      <p:sp>
        <p:nvSpPr>
          <p:cNvPr id="217" name="Google Shape;217;p21"/>
          <p:cNvSpPr txBox="1"/>
          <p:nvPr/>
        </p:nvSpPr>
        <p:spPr>
          <a:xfrm>
            <a:off x="6678592" y="900000"/>
            <a:ext cx="5373508" cy="51882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endParaRPr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8494BA-9697-694F-A9E4-680545ED4891}"/>
              </a:ext>
            </a:extLst>
          </p:cNvPr>
          <p:cNvGrpSpPr/>
          <p:nvPr/>
        </p:nvGrpSpPr>
        <p:grpSpPr>
          <a:xfrm>
            <a:off x="7826760" y="987400"/>
            <a:ext cx="3600000" cy="1080000"/>
            <a:chOff x="7190153" y="1080000"/>
            <a:chExt cx="3600000" cy="108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C9E06A-7F06-A04E-BF7F-BB0097273E70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4B0BE6-E371-CD41-9DB4-38AF02D66BA5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027AFB-062F-7E4B-B5C7-3F44C01CDD45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2AD582-AEEF-5B48-986F-7E939BF383D3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DBEDCD-DBAB-C244-8406-0B0D608DB953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700055-82FC-2040-8951-8477DA035BC8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092327-B898-B64A-905D-AF66195194CB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1B563-BE27-0E44-862A-3B74DFD637C7}"/>
              </a:ext>
            </a:extLst>
          </p:cNvPr>
          <p:cNvGrpSpPr/>
          <p:nvPr/>
        </p:nvGrpSpPr>
        <p:grpSpPr>
          <a:xfrm>
            <a:off x="7826760" y="2141583"/>
            <a:ext cx="3600000" cy="1080000"/>
            <a:chOff x="7190153" y="1080000"/>
            <a:chExt cx="3600000" cy="108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FA37AE-6190-7345-82AF-84E1D63F959C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640005-153D-6347-95BC-BC166F113C97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4C1048-9CA0-084B-81E0-22581A817FA2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3EE8B0-C124-C84F-8775-6F5BB7BA4665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B3B196-AB58-7E4F-9CA4-A309858A05F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8FC028F-07A2-DC4D-AD55-9216983E83FB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B109E29-906A-F34B-AF61-C9A00FDC2EA0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AB3C2-10C8-134D-A40A-A4F2C3151BF2}"/>
              </a:ext>
            </a:extLst>
          </p:cNvPr>
          <p:cNvGrpSpPr/>
          <p:nvPr/>
        </p:nvGrpSpPr>
        <p:grpSpPr>
          <a:xfrm>
            <a:off x="7826760" y="3272616"/>
            <a:ext cx="3600000" cy="1080000"/>
            <a:chOff x="7190153" y="1080000"/>
            <a:chExt cx="3600000" cy="10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14BDEA-663F-C042-926C-ECF13DF7E18D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FAA0CD-12CB-AA41-837B-F00B1F995273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E83C8B-D331-874F-AC10-95DE0D6BA53A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15BA5B-17A2-2740-AEC1-C3AD537D3CC2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A3451E-84D6-314D-A349-B6B42AD7864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4FB49D-0AF8-814C-BC6D-BEB4EB0D02C2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E54816-B0F3-EA4E-9451-792CE158F428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ED3E5AD-6F1E-3848-8AD9-FFD6892D26B5}"/>
              </a:ext>
            </a:extLst>
          </p:cNvPr>
          <p:cNvGrpSpPr/>
          <p:nvPr/>
        </p:nvGrpSpPr>
        <p:grpSpPr>
          <a:xfrm>
            <a:off x="7826760" y="4882055"/>
            <a:ext cx="3600000" cy="1080000"/>
            <a:chOff x="7190153" y="1080000"/>
            <a:chExt cx="3600000" cy="108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10450E-EB72-B342-8FE3-53BECE0AD9E7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EBFC6FD-F067-DA4F-B923-51EF3E049D8D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5FF5374-B60E-774C-AA26-861E831B93D1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54AE8B-24A4-0C4D-B962-98F995EB88C0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9398A0-EF0A-AE4E-9E75-9E6483B67E97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D31132-435F-E644-B182-5F026DA6EE85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0F4D94E-1B84-0845-A7B8-97F09B459F8C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EC1731-0C3B-B24C-97AE-D83B1B146536}"/>
              </a:ext>
            </a:extLst>
          </p:cNvPr>
          <p:cNvSpPr txBox="1"/>
          <p:nvPr/>
        </p:nvSpPr>
        <p:spPr>
          <a:xfrm>
            <a:off x="6808188" y="94536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0/N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230F1A-186D-F341-A329-650225F7C0DB}"/>
              </a:ext>
            </a:extLst>
          </p:cNvPr>
          <p:cNvSpPr txBox="1"/>
          <p:nvPr/>
        </p:nvSpPr>
        <p:spPr>
          <a:xfrm>
            <a:off x="6808188" y="216429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1/N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36694F-E447-7940-B198-23CA437D0F1A}"/>
              </a:ext>
            </a:extLst>
          </p:cNvPr>
          <p:cNvSpPr txBox="1"/>
          <p:nvPr/>
        </p:nvSpPr>
        <p:spPr>
          <a:xfrm>
            <a:off x="6808188" y="3261849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2/N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CEAD05-2E88-C243-90CC-DD43DFDEAF6C}"/>
              </a:ext>
            </a:extLst>
          </p:cNvPr>
          <p:cNvSpPr txBox="1"/>
          <p:nvPr/>
        </p:nvSpPr>
        <p:spPr>
          <a:xfrm>
            <a:off x="6808188" y="4875083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N/N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0C2D1-3723-C746-9729-ACC62CDF2A43}"/>
              </a:ext>
            </a:extLst>
          </p:cNvPr>
          <p:cNvSpPr txBox="1"/>
          <p:nvPr/>
        </p:nvSpPr>
        <p:spPr>
          <a:xfrm>
            <a:off x="9372931" y="95103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D273ED-8716-3345-8E94-1BE33755DE3B}"/>
              </a:ext>
            </a:extLst>
          </p:cNvPr>
          <p:cNvSpPr txBox="1"/>
          <p:nvPr/>
        </p:nvSpPr>
        <p:spPr>
          <a:xfrm>
            <a:off x="9372931" y="1291566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D6CD24-EBC4-0F48-84E2-80C6A0679B08}"/>
              </a:ext>
            </a:extLst>
          </p:cNvPr>
          <p:cNvSpPr txBox="1"/>
          <p:nvPr/>
        </p:nvSpPr>
        <p:spPr>
          <a:xfrm>
            <a:off x="9372931" y="1119979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18D62B-3AC1-7841-9B43-55B0FFFA7087}"/>
              </a:ext>
            </a:extLst>
          </p:cNvPr>
          <p:cNvSpPr txBox="1"/>
          <p:nvPr/>
        </p:nvSpPr>
        <p:spPr>
          <a:xfrm>
            <a:off x="9361808" y="210672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336C29-6241-B34E-A3BD-0D767F3489F9}"/>
              </a:ext>
            </a:extLst>
          </p:cNvPr>
          <p:cNvSpPr txBox="1"/>
          <p:nvPr/>
        </p:nvSpPr>
        <p:spPr>
          <a:xfrm>
            <a:off x="9361808" y="303879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631988-1C4E-BA46-BAA5-F80E437DFC43}"/>
              </a:ext>
            </a:extLst>
          </p:cNvPr>
          <p:cNvSpPr txBox="1"/>
          <p:nvPr/>
        </p:nvSpPr>
        <p:spPr>
          <a:xfrm>
            <a:off x="9361808" y="2447260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7B4D75-DAEF-5945-8818-F6A6FDE5929A}"/>
              </a:ext>
            </a:extLst>
          </p:cNvPr>
          <p:cNvSpPr txBox="1"/>
          <p:nvPr/>
        </p:nvSpPr>
        <p:spPr>
          <a:xfrm>
            <a:off x="9361808" y="227567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B8D61B-BDA6-7548-B8E1-C15F000EC739}"/>
              </a:ext>
            </a:extLst>
          </p:cNvPr>
          <p:cNvSpPr txBox="1"/>
          <p:nvPr/>
        </p:nvSpPr>
        <p:spPr>
          <a:xfrm>
            <a:off x="9361808" y="323147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4BEEEB-4E42-6D4B-8077-7DA679996399}"/>
              </a:ext>
            </a:extLst>
          </p:cNvPr>
          <p:cNvSpPr txBox="1"/>
          <p:nvPr/>
        </p:nvSpPr>
        <p:spPr>
          <a:xfrm>
            <a:off x="9361808" y="416354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07BDAC-343B-9545-BA75-19B4AB60C19D}"/>
              </a:ext>
            </a:extLst>
          </p:cNvPr>
          <p:cNvSpPr txBox="1"/>
          <p:nvPr/>
        </p:nvSpPr>
        <p:spPr>
          <a:xfrm>
            <a:off x="9361808" y="3572011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D17C52-A7EB-2743-8387-041FA77CDE1F}"/>
              </a:ext>
            </a:extLst>
          </p:cNvPr>
          <p:cNvSpPr txBox="1"/>
          <p:nvPr/>
        </p:nvSpPr>
        <p:spPr>
          <a:xfrm>
            <a:off x="9361808" y="3400424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D06AA5-932F-504B-8289-583C3457D834}"/>
              </a:ext>
            </a:extLst>
          </p:cNvPr>
          <p:cNvSpPr txBox="1"/>
          <p:nvPr/>
        </p:nvSpPr>
        <p:spPr>
          <a:xfrm>
            <a:off x="9361808" y="485717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CEE41E-0C95-7945-97C5-1BC5A1690ED7}"/>
              </a:ext>
            </a:extLst>
          </p:cNvPr>
          <p:cNvSpPr txBox="1"/>
          <p:nvPr/>
        </p:nvSpPr>
        <p:spPr>
          <a:xfrm>
            <a:off x="9361808" y="578924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3DB85-37BD-F14D-AC46-833E08E1C55D}"/>
              </a:ext>
            </a:extLst>
          </p:cNvPr>
          <p:cNvSpPr txBox="1"/>
          <p:nvPr/>
        </p:nvSpPr>
        <p:spPr>
          <a:xfrm>
            <a:off x="9361808" y="5197705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893F6A-E054-404F-B89B-6BE9614C64B8}"/>
              </a:ext>
            </a:extLst>
          </p:cNvPr>
          <p:cNvSpPr txBox="1"/>
          <p:nvPr/>
        </p:nvSpPr>
        <p:spPr>
          <a:xfrm>
            <a:off x="9361808" y="502611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C020B-18D5-AF4A-B025-89D44BBB708E}"/>
              </a:ext>
            </a:extLst>
          </p:cNvPr>
          <p:cNvSpPr txBox="1"/>
          <p:nvPr/>
        </p:nvSpPr>
        <p:spPr>
          <a:xfrm>
            <a:off x="9372931" y="188310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7" name="Google Shape;141;p15">
            <a:extLst>
              <a:ext uri="{FF2B5EF4-FFF2-40B4-BE49-F238E27FC236}">
                <a16:creationId xmlns:a16="http://schemas.microsoft.com/office/drawing/2014/main" id="{285706E5-AF83-1F4B-8465-322B95C04DB9}"/>
              </a:ext>
            </a:extLst>
          </p:cNvPr>
          <p:cNvSpPr/>
          <p:nvPr/>
        </p:nvSpPr>
        <p:spPr>
          <a:xfrm>
            <a:off x="193849" y="957966"/>
            <a:ext cx="6105053" cy="139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foo(id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INTEGER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name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(1, 'Alex');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(2, 'Bob');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2491115"/>
            <a:ext cx="6105053" cy="17154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 1 | Alex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 2 | Bob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 rows)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44A5A-1A9C-974F-B5A2-8687E1FFA0A0}"/>
              </a:ext>
            </a:extLst>
          </p:cNvPr>
          <p:cNvSpPr txBox="1"/>
          <p:nvPr/>
        </p:nvSpPr>
        <p:spPr>
          <a:xfrm>
            <a:off x="11647990" y="987400"/>
            <a:ext cx="267438" cy="49705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 EAP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0AD0DF-3DB5-DE4F-B819-49207A200924}"/>
              </a:ext>
            </a:extLst>
          </p:cNvPr>
          <p:cNvSpPr/>
          <p:nvPr/>
        </p:nvSpPr>
        <p:spPr>
          <a:xfrm>
            <a:off x="139900" y="4523226"/>
            <a:ext cx="61590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How to select the data from the HEAP</a:t>
            </a:r>
            <a:r>
              <a:rPr lang="en-US" sz="1800" dirty="0">
                <a:solidFill>
                  <a:schemeClr val="accent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Need to scan each and every page and look for the tuple in the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0B9CA-0C58-D247-83E3-0D19E31268F2}"/>
              </a:ext>
            </a:extLst>
          </p:cNvPr>
          <p:cNvSpPr txBox="1"/>
          <p:nvPr/>
        </p:nvSpPr>
        <p:spPr>
          <a:xfrm>
            <a:off x="2523281" y="5516556"/>
            <a:ext cx="1238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Cost? </a:t>
            </a:r>
          </a:p>
        </p:txBody>
      </p:sp>
      <p:sp>
        <p:nvSpPr>
          <p:cNvPr id="64" name="Google Shape;111;p12">
            <a:extLst>
              <a:ext uri="{FF2B5EF4-FFF2-40B4-BE49-F238E27FC236}">
                <a16:creationId xmlns:a16="http://schemas.microsoft.com/office/drawing/2014/main" id="{42E2C58D-6A4E-744A-8B80-A06C6F80BEDF}"/>
              </a:ext>
            </a:extLst>
          </p:cNvPr>
          <p:cNvSpPr/>
          <p:nvPr/>
        </p:nvSpPr>
        <p:spPr>
          <a:xfrm>
            <a:off x="276571" y="3278128"/>
            <a:ext cx="2505817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18209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831850" y="971817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latin typeface="Arial"/>
                <a:ea typeface="Arial"/>
                <a:cs typeface="Arial"/>
                <a:sym typeface="Arial"/>
              </a:rPr>
              <a:t>PostgreSQL Indexes</a:t>
            </a:r>
            <a:endParaRPr sz="4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r>
              <a:rPr lang="en-US" b="0" i="1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https://www.postgresql.org/docs/current/indexes.html</a:t>
            </a:r>
            <a:endParaRPr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Google Shape;121;p13"/>
          <p:cNvSpPr txBox="1">
            <a:spLocks noGrp="1"/>
          </p:cNvSpPr>
          <p:nvPr>
            <p:ph type="sldNum" sz="quarter" idx="4"/>
          </p:nvPr>
        </p:nvSpPr>
        <p:spPr>
          <a:xfrm>
            <a:off x="9347200" y="617220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/>
          <p:nvPr/>
        </p:nvSpPr>
        <p:spPr>
          <a:xfrm>
            <a:off x="208061" y="4355252"/>
            <a:ext cx="11880000" cy="1708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5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                        QUERY PLAN      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on bar  (cost=939.93..</a:t>
            </a:r>
            <a:r>
              <a:rPr lang="en-US" sz="15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64313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.02 rows=50000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Recheck Cond: (id = 5432)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	-&gt;  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5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(cost=0.00..927.43 rows=50000 width=0)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Index Cond: (id = 5432)</a:t>
            </a:r>
            <a:endParaRPr dirty="0"/>
          </a:p>
        </p:txBody>
      </p:sp>
      <p:sp>
        <p:nvSpPr>
          <p:cNvPr id="127" name="Google Shape;127;p14"/>
          <p:cNvSpPr/>
          <p:nvPr/>
        </p:nvSpPr>
        <p:spPr>
          <a:xfrm>
            <a:off x="179999" y="3946357"/>
            <a:ext cx="11880000" cy="3231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INDEX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ON bar(id);</a:t>
            </a:r>
            <a:endParaRPr sz="15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179999" y="2610042"/>
            <a:ext cx="11880000" cy="1246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	                                QUERY PLAN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Seq Scan 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  (cost=0.00..</a:t>
            </a:r>
            <a:r>
              <a:rPr lang="en-US" sz="15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159235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.00 rows=38216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Filter: (id = 5432)</a:t>
            </a:r>
            <a:endParaRPr dirty="0"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179999" y="25758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Why Index?                                                                                  </a:t>
            </a:r>
            <a:endParaRPr b="0" dirty="0"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180000" y="823800"/>
            <a:ext cx="11880000" cy="17082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Indexes are entry points for tables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used to locate the tuples 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 sole reason to have an index is performance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is stored separately from the table’s main storage (PostgreSQL Heap)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More storage required to store the index along with original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6096000" y="4629636"/>
            <a:ext cx="2110096" cy="27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64313/159235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200" dirty="0">
                <a:solidFill>
                  <a:srgbClr val="FF0000"/>
                </a:solidFill>
              </a:rPr>
              <a:t>100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200" dirty="0">
                <a:solidFill>
                  <a:srgbClr val="FF0000"/>
                </a:solidFill>
              </a:rPr>
              <a:t>40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dirty="0"/>
          </a:p>
        </p:txBody>
      </p:sp>
      <p:sp>
        <p:nvSpPr>
          <p:cNvPr id="132" name="Google Shape;132;p14"/>
          <p:cNvSpPr txBox="1"/>
          <p:nvPr/>
        </p:nvSpPr>
        <p:spPr>
          <a:xfrm>
            <a:off x="3424592" y="2892486"/>
            <a:ext cx="1324238" cy="27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Cost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of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the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query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3424592" y="3260130"/>
            <a:ext cx="891600" cy="3378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4587992" y="5061559"/>
            <a:ext cx="765900" cy="3378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/>
      <p:bldP spid="133" grpId="0" animBg="1"/>
      <p:bldP spid="1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79999" y="1958342"/>
            <a:ext cx="11880000" cy="3693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idx_btree ON bar(id);</a:t>
            </a:r>
            <a:endParaRPr dirty="0"/>
          </a:p>
        </p:txBody>
      </p:sp>
      <p:sp>
        <p:nvSpPr>
          <p:cNvPr id="141" name="Google Shape;141;p15"/>
          <p:cNvSpPr/>
          <p:nvPr/>
        </p:nvSpPr>
        <p:spPr>
          <a:xfrm>
            <a:off x="179999" y="2553835"/>
            <a:ext cx="11880000" cy="12003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relfilenode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pg_class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WHERE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relname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‘idx_btree’;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	relfilenode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-------------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 16425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179999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Index</a:t>
            </a:r>
            <a:endParaRPr b="0" i="1" dirty="0"/>
          </a:p>
        </p:txBody>
      </p:sp>
      <p:sp>
        <p:nvSpPr>
          <p:cNvPr id="144" name="Google Shape;144;p15"/>
          <p:cNvSpPr txBox="1"/>
          <p:nvPr/>
        </p:nvSpPr>
        <p:spPr>
          <a:xfrm>
            <a:off x="2204083" y="3402551"/>
            <a:ext cx="2256946" cy="2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Physical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file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name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of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the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4989762" y="2306733"/>
            <a:ext cx="2894131" cy="26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PostgreSQL’s Catalog for relations/index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179999" y="4714318"/>
            <a:ext cx="11880000" cy="12003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 on disk can be seen in the PostgreSQL $PGDATA directory.</a:t>
            </a:r>
            <a:b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8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lrt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$PGDATA/13680/16425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rw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-------1 vagrant vagrant 1073741824 Apr 29 13:05 $PGDATA/base/13680/16425</a:t>
            </a:r>
            <a:endParaRPr dirty="0"/>
          </a:p>
        </p:txBody>
      </p:sp>
      <p:sp>
        <p:nvSpPr>
          <p:cNvPr id="147" name="Google Shape;147;p15"/>
          <p:cNvSpPr txBox="1"/>
          <p:nvPr/>
        </p:nvSpPr>
        <p:spPr>
          <a:xfrm>
            <a:off x="179999" y="1085850"/>
            <a:ext cx="11880000" cy="64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standard way to create a index</a:t>
            </a:r>
            <a:endParaRPr dirty="0"/>
          </a:p>
          <a:p>
            <a:pPr marL="32004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1" u="sng" strike="noStrike" cap="none" dirty="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(https://www.postgresql.org/docs/current/sql-createindex.html</a:t>
            </a:r>
            <a:r>
              <a:rPr lang="en-US" sz="1800" b="0" i="1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80000" y="3980325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index has its own file on disk.</a:t>
            </a:r>
            <a:endParaRPr dirty="0"/>
          </a:p>
        </p:txBody>
      </p:sp>
      <p:sp>
        <p:nvSpPr>
          <p:cNvPr id="149" name="Google Shape;149;p15"/>
          <p:cNvSpPr/>
          <p:nvPr/>
        </p:nvSpPr>
        <p:spPr>
          <a:xfrm>
            <a:off x="1209000" y="3349303"/>
            <a:ext cx="89154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4989762" y="2576108"/>
            <a:ext cx="1106237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82445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5" grpId="0"/>
      <p:bldP spid="149" grpId="0" animBg="1"/>
      <p:bldP spid="1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/>
          <p:nvPr/>
        </p:nvSpPr>
        <p:spPr>
          <a:xfrm>
            <a:off x="179999" y="1737898"/>
            <a:ext cx="11880000" cy="3693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bar(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55999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Creating Index 1/2</a:t>
            </a:r>
            <a:endParaRPr b="0" i="1" dirty="0"/>
          </a:p>
        </p:txBody>
      </p:sp>
      <p:sp>
        <p:nvSpPr>
          <p:cNvPr id="158" name="Google Shape;158;p16"/>
          <p:cNvSpPr txBox="1"/>
          <p:nvPr/>
        </p:nvSpPr>
        <p:spPr>
          <a:xfrm>
            <a:off x="4875616" y="1439900"/>
            <a:ext cx="2440767" cy="24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”bar” is a table and ”id” is column 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179999" y="2361599"/>
            <a:ext cx="1188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                     QUERY PLAN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None/>
            </a:pPr>
            <a:r>
              <a:rPr lang="en-US" sz="20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 (cost=939.93..64313.02 rows=50000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= 5432)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-&gt;  </a:t>
            </a:r>
            <a:r>
              <a:rPr lang="en-US" sz="20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(cost=0.00..927.43 rows=50000 width=0)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= 5432)</a:t>
            </a:r>
            <a:endParaRPr dirty="0"/>
          </a:p>
        </p:txBody>
      </p:sp>
      <p:sp>
        <p:nvSpPr>
          <p:cNvPr id="160" name="Google Shape;160;p16"/>
          <p:cNvSpPr txBox="1"/>
          <p:nvPr/>
        </p:nvSpPr>
        <p:spPr>
          <a:xfrm>
            <a:off x="180000" y="1080000"/>
            <a:ext cx="11879999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Index based on single column of the table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4956699" y="1778301"/>
            <a:ext cx="981114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61" grpId="0" animBg="1"/>
    </p:bldLst>
  </p:timing>
</p:sld>
</file>

<file path=ppt/theme/theme1.xml><?xml version="1.0" encoding="utf-8"?>
<a:theme xmlns:a="http://schemas.openxmlformats.org/drawingml/2006/main" name="PLE19 Master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LAM15 Template">
  <a:themeElements>
    <a:clrScheme name="PLAM15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B3C1F"/>
      </a:accent1>
      <a:accent2>
        <a:srgbClr val="D96D1A"/>
      </a:accent2>
      <a:accent3>
        <a:srgbClr val="FCB628"/>
      </a:accent3>
      <a:accent4>
        <a:srgbClr val="4E9E2C"/>
      </a:accent4>
      <a:accent5>
        <a:srgbClr val="1ABBC7"/>
      </a:accent5>
      <a:accent6>
        <a:srgbClr val="958B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7490</TotalTime>
  <Words>4359</Words>
  <Application>Microsoft Macintosh PowerPoint</Application>
  <PresentationFormat>Widescreen</PresentationFormat>
  <Paragraphs>494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Courier New</vt:lpstr>
      <vt:lpstr>Exo 2</vt:lpstr>
      <vt:lpstr>Ink Free</vt:lpstr>
      <vt:lpstr>Calibri</vt:lpstr>
      <vt:lpstr>Arial</vt:lpstr>
      <vt:lpstr>PLE19 Master</vt:lpstr>
      <vt:lpstr>Deep Dive Into PostgreSQL Indexes</vt:lpstr>
      <vt:lpstr>Heap vs Index</vt:lpstr>
      <vt:lpstr>Tables (Heap)</vt:lpstr>
      <vt:lpstr>Tables (Heap)</vt:lpstr>
      <vt:lpstr>Selecting Data from HEAP          </vt:lpstr>
      <vt:lpstr>PostgreSQL Indexes</vt:lpstr>
      <vt:lpstr>Why Index?                                                                                  </vt:lpstr>
      <vt:lpstr>Index</vt:lpstr>
      <vt:lpstr>Creating Index 1/2</vt:lpstr>
      <vt:lpstr>Creating Index 2/2</vt:lpstr>
      <vt:lpstr>Expression Index 1/2</vt:lpstr>
      <vt:lpstr>Expression Index 2/2</vt:lpstr>
      <vt:lpstr>Partial Index</vt:lpstr>
      <vt:lpstr>Index Types</vt:lpstr>
      <vt:lpstr>B-Tree Index 1/2</vt:lpstr>
      <vt:lpstr>B-Tree Index 2/2</vt:lpstr>
      <vt:lpstr>HASH Index</vt:lpstr>
      <vt:lpstr>BRIN Index 1/3</vt:lpstr>
      <vt:lpstr>BRIN Index 2/3</vt:lpstr>
      <vt:lpstr>BRIN Index 3/3</vt:lpstr>
      <vt:lpstr>GIN Index 1/2</vt:lpstr>
      <vt:lpstr>GIN Index 2/2</vt:lpstr>
      <vt:lpstr>GiST Index</vt:lpstr>
      <vt:lpstr>Where and What?</vt:lpstr>
      <vt:lpstr>Index Only Scans</vt:lpstr>
      <vt:lpstr>Index Only Scans</vt:lpstr>
      <vt:lpstr>Duplicate Indexes</vt:lpstr>
      <vt:lpstr>Supported Data Types For  A Particular Indexes</vt:lpstr>
      <vt:lpstr>Index Stats (pg_stat_user_indexes, pg_stat_statement)</vt:lpstr>
      <vt:lpstr>Unused Indexes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Dive Into PostgreSQL Indexes</dc:title>
  <cp:lastModifiedBy>Ibrar Ahmed</cp:lastModifiedBy>
  <cp:revision>94</cp:revision>
  <cp:lastPrinted>2019-07-03T00:43:29Z</cp:lastPrinted>
  <dcterms:modified xsi:type="dcterms:W3CDTF">2020-03-26T16:09:52Z</dcterms:modified>
</cp:coreProperties>
</file>